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647700" rtl="0" fontAlgn="auto" latinLnBrk="0" hangingPunct="0">
      <a:lnSpc>
        <a:spcPct val="100000"/>
      </a:lnSpc>
      <a:spcBef>
        <a:spcPts val="4800"/>
      </a:spcBef>
      <a:spcAft>
        <a:spcPts val="0"/>
      </a:spcAft>
      <a:buClrTx/>
      <a:buSzTx/>
      <a:buFontTx/>
      <a:buNone/>
      <a:tabLst/>
      <a:defRPr b="0" baseline="0" cap="none" i="0" spc="84" strike="noStrike" sz="4200" u="none" kumimoji="0" normalizeH="0">
        <a:ln>
          <a:noFill/>
        </a:ln>
        <a:solidFill>
          <a:srgbClr val="5B5854"/>
        </a:solidFill>
        <a:effectLst/>
        <a:uFillTx/>
        <a:latin typeface="Avenir Medium"/>
        <a:ea typeface="Avenir Medium"/>
        <a:cs typeface="Avenir Medium"/>
        <a:sym typeface="Avenir Medium"/>
      </a:defRPr>
    </a:lvl1pPr>
    <a:lvl2pPr marL="0" marR="0" indent="342900" algn="l" defTabSz="647700" rtl="0" fontAlgn="auto" latinLnBrk="0" hangingPunct="0">
      <a:lnSpc>
        <a:spcPct val="100000"/>
      </a:lnSpc>
      <a:spcBef>
        <a:spcPts val="4800"/>
      </a:spcBef>
      <a:spcAft>
        <a:spcPts val="0"/>
      </a:spcAft>
      <a:buClrTx/>
      <a:buSzTx/>
      <a:buFontTx/>
      <a:buNone/>
      <a:tabLst/>
      <a:defRPr b="0" baseline="0" cap="none" i="0" spc="84" strike="noStrike" sz="4200" u="none" kumimoji="0" normalizeH="0">
        <a:ln>
          <a:noFill/>
        </a:ln>
        <a:solidFill>
          <a:srgbClr val="5B5854"/>
        </a:solidFill>
        <a:effectLst/>
        <a:uFillTx/>
        <a:latin typeface="Avenir Medium"/>
        <a:ea typeface="Avenir Medium"/>
        <a:cs typeface="Avenir Medium"/>
        <a:sym typeface="Avenir Medium"/>
      </a:defRPr>
    </a:lvl2pPr>
    <a:lvl3pPr marL="0" marR="0" indent="685800" algn="l" defTabSz="647700" rtl="0" fontAlgn="auto" latinLnBrk="0" hangingPunct="0">
      <a:lnSpc>
        <a:spcPct val="100000"/>
      </a:lnSpc>
      <a:spcBef>
        <a:spcPts val="4800"/>
      </a:spcBef>
      <a:spcAft>
        <a:spcPts val="0"/>
      </a:spcAft>
      <a:buClrTx/>
      <a:buSzTx/>
      <a:buFontTx/>
      <a:buNone/>
      <a:tabLst/>
      <a:defRPr b="0" baseline="0" cap="none" i="0" spc="84" strike="noStrike" sz="4200" u="none" kumimoji="0" normalizeH="0">
        <a:ln>
          <a:noFill/>
        </a:ln>
        <a:solidFill>
          <a:srgbClr val="5B5854"/>
        </a:solidFill>
        <a:effectLst/>
        <a:uFillTx/>
        <a:latin typeface="Avenir Medium"/>
        <a:ea typeface="Avenir Medium"/>
        <a:cs typeface="Avenir Medium"/>
        <a:sym typeface="Avenir Medium"/>
      </a:defRPr>
    </a:lvl3pPr>
    <a:lvl4pPr marL="0" marR="0" indent="1028700" algn="l" defTabSz="647700" rtl="0" fontAlgn="auto" latinLnBrk="0" hangingPunct="0">
      <a:lnSpc>
        <a:spcPct val="100000"/>
      </a:lnSpc>
      <a:spcBef>
        <a:spcPts val="4800"/>
      </a:spcBef>
      <a:spcAft>
        <a:spcPts val="0"/>
      </a:spcAft>
      <a:buClrTx/>
      <a:buSzTx/>
      <a:buFontTx/>
      <a:buNone/>
      <a:tabLst/>
      <a:defRPr b="0" baseline="0" cap="none" i="0" spc="84" strike="noStrike" sz="4200" u="none" kumimoji="0" normalizeH="0">
        <a:ln>
          <a:noFill/>
        </a:ln>
        <a:solidFill>
          <a:srgbClr val="5B5854"/>
        </a:solidFill>
        <a:effectLst/>
        <a:uFillTx/>
        <a:latin typeface="Avenir Medium"/>
        <a:ea typeface="Avenir Medium"/>
        <a:cs typeface="Avenir Medium"/>
        <a:sym typeface="Avenir Medium"/>
      </a:defRPr>
    </a:lvl4pPr>
    <a:lvl5pPr marL="0" marR="0" indent="1371600" algn="l" defTabSz="647700" rtl="0" fontAlgn="auto" latinLnBrk="0" hangingPunct="0">
      <a:lnSpc>
        <a:spcPct val="100000"/>
      </a:lnSpc>
      <a:spcBef>
        <a:spcPts val="4800"/>
      </a:spcBef>
      <a:spcAft>
        <a:spcPts val="0"/>
      </a:spcAft>
      <a:buClrTx/>
      <a:buSzTx/>
      <a:buFontTx/>
      <a:buNone/>
      <a:tabLst/>
      <a:defRPr b="0" baseline="0" cap="none" i="0" spc="84" strike="noStrike" sz="4200" u="none" kumimoji="0" normalizeH="0">
        <a:ln>
          <a:noFill/>
        </a:ln>
        <a:solidFill>
          <a:srgbClr val="5B5854"/>
        </a:solidFill>
        <a:effectLst/>
        <a:uFillTx/>
        <a:latin typeface="Avenir Medium"/>
        <a:ea typeface="Avenir Medium"/>
        <a:cs typeface="Avenir Medium"/>
        <a:sym typeface="Avenir Medium"/>
      </a:defRPr>
    </a:lvl5pPr>
    <a:lvl6pPr marL="0" marR="0" indent="1714500" algn="l" defTabSz="647700" rtl="0" fontAlgn="auto" latinLnBrk="0" hangingPunct="0">
      <a:lnSpc>
        <a:spcPct val="100000"/>
      </a:lnSpc>
      <a:spcBef>
        <a:spcPts val="4800"/>
      </a:spcBef>
      <a:spcAft>
        <a:spcPts val="0"/>
      </a:spcAft>
      <a:buClrTx/>
      <a:buSzTx/>
      <a:buFontTx/>
      <a:buNone/>
      <a:tabLst/>
      <a:defRPr b="0" baseline="0" cap="none" i="0" spc="84" strike="noStrike" sz="4200" u="none" kumimoji="0" normalizeH="0">
        <a:ln>
          <a:noFill/>
        </a:ln>
        <a:solidFill>
          <a:srgbClr val="5B5854"/>
        </a:solidFill>
        <a:effectLst/>
        <a:uFillTx/>
        <a:latin typeface="Avenir Medium"/>
        <a:ea typeface="Avenir Medium"/>
        <a:cs typeface="Avenir Medium"/>
        <a:sym typeface="Avenir Medium"/>
      </a:defRPr>
    </a:lvl6pPr>
    <a:lvl7pPr marL="0" marR="0" indent="2057400" algn="l" defTabSz="647700" rtl="0" fontAlgn="auto" latinLnBrk="0" hangingPunct="0">
      <a:lnSpc>
        <a:spcPct val="100000"/>
      </a:lnSpc>
      <a:spcBef>
        <a:spcPts val="4800"/>
      </a:spcBef>
      <a:spcAft>
        <a:spcPts val="0"/>
      </a:spcAft>
      <a:buClrTx/>
      <a:buSzTx/>
      <a:buFontTx/>
      <a:buNone/>
      <a:tabLst/>
      <a:defRPr b="0" baseline="0" cap="none" i="0" spc="84" strike="noStrike" sz="4200" u="none" kumimoji="0" normalizeH="0">
        <a:ln>
          <a:noFill/>
        </a:ln>
        <a:solidFill>
          <a:srgbClr val="5B5854"/>
        </a:solidFill>
        <a:effectLst/>
        <a:uFillTx/>
        <a:latin typeface="Avenir Medium"/>
        <a:ea typeface="Avenir Medium"/>
        <a:cs typeface="Avenir Medium"/>
        <a:sym typeface="Avenir Medium"/>
      </a:defRPr>
    </a:lvl7pPr>
    <a:lvl8pPr marL="0" marR="0" indent="2400300" algn="l" defTabSz="647700" rtl="0" fontAlgn="auto" latinLnBrk="0" hangingPunct="0">
      <a:lnSpc>
        <a:spcPct val="100000"/>
      </a:lnSpc>
      <a:spcBef>
        <a:spcPts val="4800"/>
      </a:spcBef>
      <a:spcAft>
        <a:spcPts val="0"/>
      </a:spcAft>
      <a:buClrTx/>
      <a:buSzTx/>
      <a:buFontTx/>
      <a:buNone/>
      <a:tabLst/>
      <a:defRPr b="0" baseline="0" cap="none" i="0" spc="84" strike="noStrike" sz="4200" u="none" kumimoji="0" normalizeH="0">
        <a:ln>
          <a:noFill/>
        </a:ln>
        <a:solidFill>
          <a:srgbClr val="5B5854"/>
        </a:solidFill>
        <a:effectLst/>
        <a:uFillTx/>
        <a:latin typeface="Avenir Medium"/>
        <a:ea typeface="Avenir Medium"/>
        <a:cs typeface="Avenir Medium"/>
        <a:sym typeface="Avenir Medium"/>
      </a:defRPr>
    </a:lvl8pPr>
    <a:lvl9pPr marL="0" marR="0" indent="2743200" algn="l" defTabSz="647700" rtl="0" fontAlgn="auto" latinLnBrk="0" hangingPunct="0">
      <a:lnSpc>
        <a:spcPct val="100000"/>
      </a:lnSpc>
      <a:spcBef>
        <a:spcPts val="4800"/>
      </a:spcBef>
      <a:spcAft>
        <a:spcPts val="0"/>
      </a:spcAft>
      <a:buClrTx/>
      <a:buSzTx/>
      <a:buFontTx/>
      <a:buNone/>
      <a:tabLst/>
      <a:defRPr b="0" baseline="0" cap="none" i="0" spc="84" strike="noStrike" sz="42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5" name="Shape 175"/>
          <p:cNvSpPr/>
          <p:nvPr>
            <p:ph type="sldImg"/>
          </p:nvPr>
        </p:nvSpPr>
        <p:spPr>
          <a:xfrm>
            <a:off x="1143000" y="685800"/>
            <a:ext cx="4572000" cy="3429000"/>
          </a:xfrm>
          <a:prstGeom prst="rect">
            <a:avLst/>
          </a:prstGeom>
        </p:spPr>
        <p:txBody>
          <a:bodyPr/>
          <a:lstStyle/>
          <a:p>
            <a:pPr/>
          </a:p>
        </p:txBody>
      </p:sp>
      <p:sp>
        <p:nvSpPr>
          <p:cNvPr id="176" name="Shape 17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first call the Java code of the Android framework.</a:t>
            </a:r>
          </a:p>
          <a:p>
            <a:pPr/>
            <a:r>
              <a:t>The Android system libraries provide the components responsible for drawing themselves to a Canvas object,</a:t>
            </a:r>
          </a:p>
          <a:p>
            <a:pPr/>
            <a:r>
              <a:t>which Android can then render with Skia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creating an abstraction layer over the underlying native Android and iOS UI libraries, attempting to smooth out the inconsistencies of each platform representation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Flutter minimizes those abstractions, bypassing the system UI widget libraries in favor of its own widget set. The Dart code that paints Flutter’s visuals is compiled into native code, which uses Skia (or, in future, Impeller) for rendering.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communicating between your Dart code and the platform-specific code of your host app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For C-based APIs, including modern languages like Rust or Go,</a:t>
            </a:r>
          </a:p>
          <a:p>
            <a:pPr/>
            <a:r>
              <a:t>Dart provides a direct mechanism for binding to native code using the dart:ffi library.</a:t>
            </a:r>
          </a:p>
          <a:p>
            <a:pPr/>
            <a:r>
              <a:t>can be considerably faster than platform channels, because no serialization is required to pass data</a:t>
            </a:r>
          </a:p>
          <a:p>
            <a:pPr/>
            <a:r>
              <a:t>These are advanced topics, and no much time.. just intro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Title Text</a:t>
            </a:r>
          </a:p>
        </p:txBody>
      </p:sp>
      <p:sp>
        <p:nvSpPr>
          <p:cNvPr id="12" name="Body Level One…"/>
          <p:cNvSpPr txBox="1"/>
          <p:nvPr>
            <p:ph type="body" sz="quarter" idx="1"/>
          </p:nvPr>
        </p:nvSpPr>
        <p:spPr>
          <a:xfrm>
            <a:off x="1257300" y="2895600"/>
            <a:ext cx="21869400" cy="2501900"/>
          </a:xfrm>
          <a:prstGeom prst="rect">
            <a:avLst/>
          </a:prstGeom>
        </p:spPr>
        <p:txBody>
          <a:bodyPr anchor="b"/>
          <a:lstStyle>
            <a:lvl1pPr marL="0" indent="0" algn="ctr">
              <a:spcBef>
                <a:spcPts val="0"/>
              </a:spcBef>
              <a:buSzTx/>
              <a:buNone/>
              <a:defRPr cap="all" spc="308" sz="7700">
                <a:solidFill>
                  <a:srgbClr val="FFFFFF"/>
                </a:solidFill>
                <a:latin typeface="+mn-lt"/>
                <a:ea typeface="+mn-ea"/>
                <a:cs typeface="+mn-cs"/>
                <a:sym typeface="Futura"/>
              </a:defRPr>
            </a:lvl1pPr>
            <a:lvl2pPr marL="0" indent="0" algn="ctr">
              <a:spcBef>
                <a:spcPts val="0"/>
              </a:spcBef>
              <a:buSzTx/>
              <a:buNone/>
              <a:defRPr cap="all" spc="308" sz="7700">
                <a:solidFill>
                  <a:srgbClr val="FFFFFF"/>
                </a:solidFill>
                <a:latin typeface="+mn-lt"/>
                <a:ea typeface="+mn-ea"/>
                <a:cs typeface="+mn-cs"/>
                <a:sym typeface="Futura"/>
              </a:defRPr>
            </a:lvl2pPr>
            <a:lvl3pPr marL="0" indent="0" algn="ctr">
              <a:spcBef>
                <a:spcPts val="0"/>
              </a:spcBef>
              <a:buSzTx/>
              <a:buNone/>
              <a:defRPr cap="all" spc="308" sz="7700">
                <a:solidFill>
                  <a:srgbClr val="FFFFFF"/>
                </a:solidFill>
                <a:latin typeface="+mn-lt"/>
                <a:ea typeface="+mn-ea"/>
                <a:cs typeface="+mn-cs"/>
                <a:sym typeface="Futura"/>
              </a:defRPr>
            </a:lvl3pPr>
            <a:lvl4pPr marL="0" indent="0" algn="ctr">
              <a:spcBef>
                <a:spcPts val="0"/>
              </a:spcBef>
              <a:buSzTx/>
              <a:buNone/>
              <a:defRPr cap="all" spc="308" sz="7700">
                <a:solidFill>
                  <a:srgbClr val="FFFFFF"/>
                </a:solidFill>
                <a:latin typeface="+mn-lt"/>
                <a:ea typeface="+mn-ea"/>
                <a:cs typeface="+mn-cs"/>
                <a:sym typeface="Futura"/>
              </a:defRPr>
            </a:lvl4pPr>
            <a:lvl5pPr marL="0" indent="0" algn="ctr">
              <a:spcBef>
                <a:spcPts val="0"/>
              </a:spcBef>
              <a:buSzTx/>
              <a:buNone/>
              <a:defRPr cap="all" spc="308" sz="77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6" name="Lorem ipsum"/>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97" name="Title Text"/>
          <p:cNvSpPr txBox="1"/>
          <p:nvPr>
            <p:ph type="title"/>
          </p:nvPr>
        </p:nvSpPr>
        <p:spPr>
          <a:prstGeom prst="rect">
            <a:avLst/>
          </a:prstGeom>
        </p:spPr>
        <p:txBody>
          <a:bodyPr/>
          <a:lstStyle/>
          <a:p>
            <a:pPr/>
            <a:r>
              <a:t>Title Text</a:t>
            </a:r>
          </a:p>
        </p:txBody>
      </p:sp>
      <p:sp>
        <p:nvSpPr>
          <p:cNvPr id="9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6" name="Lorem ipsum"/>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107" name="Title Text"/>
          <p:cNvSpPr txBox="1"/>
          <p:nvPr>
            <p:ph type="title"/>
          </p:nvPr>
        </p:nvSpPr>
        <p:spPr>
          <a:prstGeom prst="rect">
            <a:avLst/>
          </a:prstGeom>
        </p:spPr>
        <p:txBody>
          <a:bodyPr/>
          <a:lstStyle/>
          <a:p>
            <a:pPr/>
            <a:r>
              <a:t>Title Text</a:t>
            </a:r>
          </a:p>
        </p:txBody>
      </p:sp>
      <p:sp>
        <p:nvSpPr>
          <p:cNvPr id="10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10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16" name="Body Level One…"/>
          <p:cNvSpPr txBox="1"/>
          <p:nvPr>
            <p:ph type="body" idx="1"/>
          </p:nvPr>
        </p:nvSpPr>
        <p:spPr>
          <a:xfrm>
            <a:off x="1257300" y="1854200"/>
            <a:ext cx="21869400" cy="105029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4" name="Sketch of a cityscape"/>
          <p:cNvSpPr/>
          <p:nvPr>
            <p:ph type="pic" sz="half" idx="21"/>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25" name="Modern architecture sketch"/>
          <p:cNvSpPr/>
          <p:nvPr>
            <p:ph type="pic" sz="half" idx="22"/>
          </p:nvPr>
        </p:nvSpPr>
        <p:spPr>
          <a:xfrm>
            <a:off x="12358081" y="833053"/>
            <a:ext cx="10758605" cy="62865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26" name="Sketch of a building exterior with a balcony"/>
          <p:cNvSpPr/>
          <p:nvPr>
            <p:ph type="pic" sz="half" idx="23"/>
          </p:nvPr>
        </p:nvSpPr>
        <p:spPr>
          <a:xfrm>
            <a:off x="125101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2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Sketch of a building exterior with a balcony"/>
          <p:cNvSpPr/>
          <p:nvPr>
            <p:ph type="pic" sz="half" idx="21"/>
          </p:nvPr>
        </p:nvSpPr>
        <p:spPr>
          <a:xfrm>
            <a:off x="12314767" y="1429600"/>
            <a:ext cx="10833102" cy="110037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35" name="Sketch of long entryway to a building under a sloped awning"/>
          <p:cNvSpPr/>
          <p:nvPr>
            <p:ph type="pic" sz="half" idx="22"/>
          </p:nvPr>
        </p:nvSpPr>
        <p:spPr>
          <a:xfrm>
            <a:off x="1078993" y="1497954"/>
            <a:ext cx="10998201"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36"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3" name="”"/>
          <p:cNvSpPr txBox="1"/>
          <p:nvPr>
            <p:ph type="body" sz="quarter" idx="21"/>
          </p:nvPr>
        </p:nvSpPr>
        <p:spPr>
          <a:xfrm>
            <a:off x="11470640" y="99314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44" name="“"/>
          <p:cNvSpPr txBox="1"/>
          <p:nvPr>
            <p:ph type="body" sz="quarter" idx="22"/>
          </p:nvPr>
        </p:nvSpPr>
        <p:spPr>
          <a:xfrm>
            <a:off x="11470640" y="25146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45" name="— Johnny Appleseed"/>
          <p:cNvSpPr txBox="1"/>
          <p:nvPr>
            <p:ph type="body" sz="quarter" idx="23"/>
          </p:nvPr>
        </p:nvSpPr>
        <p:spPr>
          <a:xfrm>
            <a:off x="1257300" y="9118600"/>
            <a:ext cx="21869400" cy="762000"/>
          </a:xfrm>
          <a:prstGeom prst="rect">
            <a:avLst/>
          </a:prstGeom>
        </p:spPr>
        <p:txBody>
          <a:bodyPr anchor="ctr">
            <a:spAutoFit/>
          </a:bodyPr>
          <a:lstStyle>
            <a:lvl1pPr marL="0" indent="0" algn="ctr">
              <a:spcBef>
                <a:spcPts val="0"/>
              </a:spcBef>
              <a:buClrTx/>
              <a:buSzTx/>
              <a:buNone/>
              <a:defRPr i="1" spc="76" sz="3800">
                <a:solidFill>
                  <a:schemeClr val="accent5">
                    <a:satOff val="-10854"/>
                    <a:lumOff val="-10463"/>
                  </a:schemeClr>
                </a:solidFill>
              </a:defRPr>
            </a:lvl1pPr>
          </a:lstStyle>
          <a:p>
            <a:pPr/>
            <a:r>
              <a:t>— Johnny Appleseed</a:t>
            </a:r>
          </a:p>
        </p:txBody>
      </p:sp>
      <p:sp>
        <p:nvSpPr>
          <p:cNvPr id="146" name="Type a quote here."/>
          <p:cNvSpPr txBox="1"/>
          <p:nvPr>
            <p:ph type="body" sz="quarter" idx="24"/>
          </p:nvPr>
        </p:nvSpPr>
        <p:spPr>
          <a:xfrm>
            <a:off x="1257300" y="7518400"/>
            <a:ext cx="21869400" cy="1447800"/>
          </a:xfrm>
          <a:prstGeom prst="rect">
            <a:avLst/>
          </a:prstGeom>
        </p:spPr>
        <p:txBody>
          <a:bodyPr anchor="b">
            <a:spAutoFit/>
          </a:bodyPr>
          <a:lstStyle>
            <a:lvl1pPr marL="0" indent="0" algn="ctr">
              <a:spcBef>
                <a:spcPts val="500"/>
              </a:spcBef>
              <a:buClrTx/>
              <a:buSzTx/>
              <a:buNone/>
              <a:defRPr cap="all" spc="656" sz="8200">
                <a:latin typeface="+mn-lt"/>
                <a:ea typeface="+mn-ea"/>
                <a:cs typeface="+mn-cs"/>
                <a:sym typeface="Futura"/>
              </a:defRPr>
            </a:lvl1pPr>
          </a:lstStyle>
          <a:p>
            <a:pPr/>
            <a:r>
              <a:t>Type a quote here.</a:t>
            </a:r>
          </a:p>
        </p:txBody>
      </p:sp>
      <p:sp>
        <p:nvSpPr>
          <p:cNvPr id="14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Sketch of a cityscape"/>
          <p:cNvSpPr/>
          <p:nvPr>
            <p:ph type="pic" idx="21"/>
          </p:nvPr>
        </p:nvSpPr>
        <p:spPr>
          <a:xfrm>
            <a:off x="0" y="0"/>
            <a:ext cx="24384000" cy="15855964"/>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ketch of a cityscape"/>
          <p:cNvSpPr/>
          <p:nvPr>
            <p:ph type="pic" idx="21"/>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Title Text</a:t>
            </a:r>
          </a:p>
        </p:txBody>
      </p:sp>
      <p:sp>
        <p:nvSpPr>
          <p:cNvPr id="22" name="Body Level One…"/>
          <p:cNvSpPr txBox="1"/>
          <p:nvPr>
            <p:ph type="body" sz="quarter" idx="1"/>
          </p:nvPr>
        </p:nvSpPr>
        <p:spPr>
          <a:xfrm>
            <a:off x="1257300" y="711200"/>
            <a:ext cx="21869400" cy="952500"/>
          </a:xfrm>
          <a:prstGeom prst="rect">
            <a:avLst/>
          </a:prstGeom>
        </p:spPr>
        <p:txBody>
          <a:bodyPr/>
          <a:lstStyle>
            <a:lvl1pPr marL="0" indent="0" algn="ctr">
              <a:spcBef>
                <a:spcPts val="0"/>
              </a:spcBef>
              <a:buClrTx/>
              <a:buSzTx/>
              <a:buNone/>
              <a:defRPr cap="all" spc="116" sz="5800">
                <a:solidFill>
                  <a:srgbClr val="FFFFFF"/>
                </a:solidFill>
                <a:latin typeface="+mn-lt"/>
                <a:ea typeface="+mn-ea"/>
                <a:cs typeface="+mn-cs"/>
                <a:sym typeface="Futura"/>
              </a:defRPr>
            </a:lvl1pPr>
            <a:lvl2pPr marL="0" indent="0" algn="ctr">
              <a:spcBef>
                <a:spcPts val="0"/>
              </a:spcBef>
              <a:buClrTx/>
              <a:buSzTx/>
              <a:buNone/>
              <a:defRPr cap="all" spc="116" sz="5800">
                <a:solidFill>
                  <a:srgbClr val="FFFFFF"/>
                </a:solidFill>
                <a:latin typeface="+mn-lt"/>
                <a:ea typeface="+mn-ea"/>
                <a:cs typeface="+mn-cs"/>
                <a:sym typeface="Futura"/>
              </a:defRPr>
            </a:lvl2pPr>
            <a:lvl3pPr marL="0" indent="0" algn="ctr">
              <a:spcBef>
                <a:spcPts val="0"/>
              </a:spcBef>
              <a:buClrTx/>
              <a:buSzTx/>
              <a:buNone/>
              <a:defRPr cap="all" spc="116" sz="5800">
                <a:solidFill>
                  <a:srgbClr val="FFFFFF"/>
                </a:solidFill>
                <a:latin typeface="+mn-lt"/>
                <a:ea typeface="+mn-ea"/>
                <a:cs typeface="+mn-cs"/>
                <a:sym typeface="Futura"/>
              </a:defRPr>
            </a:lvl3pPr>
            <a:lvl4pPr marL="0" indent="0" algn="ctr">
              <a:spcBef>
                <a:spcPts val="0"/>
              </a:spcBef>
              <a:buClrTx/>
              <a:buSzTx/>
              <a:buNone/>
              <a:defRPr cap="all" spc="116" sz="5800">
                <a:solidFill>
                  <a:srgbClr val="FFFFFF"/>
                </a:solidFill>
                <a:latin typeface="+mn-lt"/>
                <a:ea typeface="+mn-ea"/>
                <a:cs typeface="+mn-cs"/>
                <a:sym typeface="Futura"/>
              </a:defRPr>
            </a:lvl4pPr>
            <a:lvl5pPr marL="0" indent="0" algn="ctr">
              <a:spcBef>
                <a:spcPts val="0"/>
              </a:spcBef>
              <a:buClrTx/>
              <a:buSzTx/>
              <a:buNone/>
              <a:defRPr cap="all" spc="116" sz="58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Sketch of a cityscape"/>
          <p:cNvSpPr/>
          <p:nvPr>
            <p:ph type="pic" idx="21"/>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1257300" y="1879600"/>
            <a:ext cx="21869400" cy="723900"/>
          </a:xfrm>
          <a:prstGeom prst="rect">
            <a:avLst/>
          </a:prstGeom>
        </p:spPr>
        <p:txBody>
          <a:bodyPr/>
          <a:lstStyle>
            <a:lvl1pPr marL="0" indent="0" algn="ctr">
              <a:spcBef>
                <a:spcPts val="0"/>
              </a:spcBef>
              <a:buSzTx/>
              <a:buNone/>
              <a:defRPr cap="all" spc="342" sz="3800">
                <a:latin typeface="+mn-lt"/>
                <a:ea typeface="+mn-ea"/>
                <a:cs typeface="+mn-cs"/>
                <a:sym typeface="Futura"/>
              </a:defRPr>
            </a:lvl1pPr>
            <a:lvl2pPr marL="0" indent="0" algn="ctr">
              <a:spcBef>
                <a:spcPts val="0"/>
              </a:spcBef>
              <a:buSzTx/>
              <a:buNone/>
              <a:defRPr cap="all" spc="342" sz="3800">
                <a:latin typeface="+mn-lt"/>
                <a:ea typeface="+mn-ea"/>
                <a:cs typeface="+mn-cs"/>
                <a:sym typeface="Futura"/>
              </a:defRPr>
            </a:lvl2pPr>
            <a:lvl3pPr marL="0" indent="0" algn="ctr">
              <a:spcBef>
                <a:spcPts val="0"/>
              </a:spcBef>
              <a:buSzTx/>
              <a:buNone/>
              <a:defRPr cap="all" spc="342" sz="3800">
                <a:latin typeface="+mn-lt"/>
                <a:ea typeface="+mn-ea"/>
                <a:cs typeface="+mn-cs"/>
                <a:sym typeface="Futura"/>
              </a:defRPr>
            </a:lvl3pPr>
            <a:lvl4pPr marL="0" indent="0" algn="ctr">
              <a:spcBef>
                <a:spcPts val="0"/>
              </a:spcBef>
              <a:buSzTx/>
              <a:buNone/>
              <a:defRPr cap="all" spc="342" sz="3800">
                <a:latin typeface="+mn-lt"/>
                <a:ea typeface="+mn-ea"/>
                <a:cs typeface="+mn-cs"/>
                <a:sym typeface="Futura"/>
              </a:defRPr>
            </a:lvl4pPr>
            <a:lvl5pPr marL="0" indent="0" algn="ctr">
              <a:spcBef>
                <a:spcPts val="0"/>
              </a:spcBef>
              <a:buSzTx/>
              <a:buNone/>
              <a:defRPr cap="all" spc="342" sz="3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1257300" y="4343400"/>
            <a:ext cx="21869400" cy="5016500"/>
          </a:xfrm>
          <a:prstGeom prst="rect">
            <a:avLst/>
          </a:prstGeom>
        </p:spPr>
        <p:txBody>
          <a:bodyPr anchor="ctr"/>
          <a:lstStyle>
            <a:lvl1pPr>
              <a:defRPr spc="298" sz="149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Sketch of a building exterior with a balcony"/>
          <p:cNvSpPr/>
          <p:nvPr>
            <p:ph type="pic" idx="21"/>
          </p:nvPr>
        </p:nvSpPr>
        <p:spPr>
          <a:xfrm>
            <a:off x="9287692" y="1473939"/>
            <a:ext cx="14798045"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Title Text</a:t>
            </a:r>
          </a:p>
        </p:txBody>
      </p:sp>
      <p:sp>
        <p:nvSpPr>
          <p:cNvPr id="58" name="Body Level One…"/>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mn-lt"/>
                <a:ea typeface="+mn-ea"/>
                <a:cs typeface="+mn-cs"/>
                <a:sym typeface="Futura"/>
              </a:defRPr>
            </a:lvl1pPr>
            <a:lvl2pPr marL="0" indent="0">
              <a:spcBef>
                <a:spcPts val="0"/>
              </a:spcBef>
              <a:buClrTx/>
              <a:buSzTx/>
              <a:buNone/>
              <a:defRPr cap="all" spc="116" sz="5800">
                <a:latin typeface="+mn-lt"/>
                <a:ea typeface="+mn-ea"/>
                <a:cs typeface="+mn-cs"/>
                <a:sym typeface="Futura"/>
              </a:defRPr>
            </a:lvl2pPr>
            <a:lvl3pPr marL="0" indent="0">
              <a:spcBef>
                <a:spcPts val="0"/>
              </a:spcBef>
              <a:buClrTx/>
              <a:buSzTx/>
              <a:buNone/>
              <a:defRPr cap="all" spc="116" sz="5800">
                <a:latin typeface="+mn-lt"/>
                <a:ea typeface="+mn-ea"/>
                <a:cs typeface="+mn-cs"/>
                <a:sym typeface="Futura"/>
              </a:defRPr>
            </a:lvl3pPr>
            <a:lvl4pPr marL="0" indent="0">
              <a:spcBef>
                <a:spcPts val="0"/>
              </a:spcBef>
              <a:buClrTx/>
              <a:buSzTx/>
              <a:buNone/>
              <a:defRPr cap="all" spc="116" sz="5800">
                <a:latin typeface="+mn-lt"/>
                <a:ea typeface="+mn-ea"/>
                <a:cs typeface="+mn-cs"/>
                <a:sym typeface="Futura"/>
              </a:defRPr>
            </a:lvl4pPr>
            <a:lvl5pPr marL="0" indent="0">
              <a:spcBef>
                <a:spcPts val="0"/>
              </a:spcBef>
              <a:buClrTx/>
              <a:buSzTx/>
              <a:buNone/>
              <a:defRPr cap="all" spc="116" sz="5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Sketch of a building exterior with a balcony"/>
          <p:cNvSpPr/>
          <p:nvPr>
            <p:ph type="pic" sz="half" idx="21"/>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22"/>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lgn="ctr">
              <a:spcBef>
                <a:spcPts val="0"/>
              </a:spcBef>
              <a:defRPr cap="all" spc="48" sz="2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7.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tif"/><Relationship Id="rId3" Type="http://schemas.openxmlformats.org/officeDocument/2006/relationships/hyperlink" Target="https://www.kodeco.com/books/flutter-apprentice/v1.0.ea3/chapters/4-understanding-widgets"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 Id="rId3" Type="http://schemas.openxmlformats.org/officeDocument/2006/relationships/hyperlink" Target="https://youtu.be/996ZgFRENMs"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tif"/><Relationship Id="rId3" Type="http://schemas.openxmlformats.org/officeDocument/2006/relationships/hyperlink" Target="https://docs.flutter.dev/resources/architectural-overview"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image" Target="../media/image7.jpeg"/><Relationship Id="rId4" Type="http://schemas.openxmlformats.org/officeDocument/2006/relationships/hyperlink" Target="https://immadisairaj.dev"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tif"/><Relationship Id="rId4" Type="http://schemas.openxmlformats.org/officeDocument/2006/relationships/hyperlink" Target="https://docs.flutter.dev/resources/architectural-overview"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hyperlink" Target="https://flutter.dev/showcase"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Everywhere"/>
          <p:cNvSpPr txBox="1"/>
          <p:nvPr>
            <p:ph type="ctrTitle"/>
          </p:nvPr>
        </p:nvSpPr>
        <p:spPr>
          <a:prstGeom prst="rect">
            <a:avLst/>
          </a:prstGeom>
        </p:spPr>
        <p:txBody>
          <a:bodyPr/>
          <a:lstStyle/>
          <a:p>
            <a:pPr/>
            <a:r>
              <a:t>Everywhere</a:t>
            </a:r>
          </a:p>
        </p:txBody>
      </p:sp>
      <p:sp>
        <p:nvSpPr>
          <p:cNvPr id="179" name="Flutter"/>
          <p:cNvSpPr txBox="1"/>
          <p:nvPr>
            <p:ph type="subTitle" sz="quarter" idx="1"/>
          </p:nvPr>
        </p:nvSpPr>
        <p:spPr>
          <a:prstGeom prst="rect">
            <a:avLst/>
          </a:prstGeom>
        </p:spPr>
        <p:txBody>
          <a:bodyPr/>
          <a:lstStyle/>
          <a:p>
            <a:pPr/>
            <a:r>
              <a:t>Flutter</a:t>
            </a:r>
          </a:p>
        </p:txBody>
      </p:sp>
      <p:pic>
        <p:nvPicPr>
          <p:cNvPr id="180" name="icon_flutter_wht.png" descr="icon_flutter_wht.png"/>
          <p:cNvPicPr>
            <a:picLocks noChangeAspect="1"/>
          </p:cNvPicPr>
          <p:nvPr/>
        </p:nvPicPr>
        <p:blipFill>
          <a:blip r:embed="rId2">
            <a:extLst/>
          </a:blip>
          <a:stretch>
            <a:fillRect/>
          </a:stretch>
        </p:blipFill>
        <p:spPr>
          <a:xfrm>
            <a:off x="18467080" y="-5714"/>
            <a:ext cx="5920563" cy="7341497"/>
          </a:xfrm>
          <a:prstGeom prst="rect">
            <a:avLst/>
          </a:prstGeom>
          <a:ln w="12700">
            <a:miter lim="400000"/>
          </a:ln>
        </p:spPr>
      </p:pic>
      <p:grpSp>
        <p:nvGrpSpPr>
          <p:cNvPr id="185" name="Group"/>
          <p:cNvGrpSpPr/>
          <p:nvPr/>
        </p:nvGrpSpPr>
        <p:grpSpPr>
          <a:xfrm>
            <a:off x="19226719" y="12565488"/>
            <a:ext cx="4199400" cy="859766"/>
            <a:chOff x="0" y="0"/>
            <a:chExt cx="4199399" cy="859764"/>
          </a:xfrm>
        </p:grpSpPr>
        <p:sp>
          <p:nvSpPr>
            <p:cNvPr id="181" name="Rectangle"/>
            <p:cNvSpPr/>
            <p:nvPr/>
          </p:nvSpPr>
          <p:spPr>
            <a:xfrm>
              <a:off x="414109" y="4684"/>
              <a:ext cx="3362681" cy="85508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latin typeface="Graphik Semibold"/>
                  <a:ea typeface="Graphik Semibold"/>
                  <a:cs typeface="Graphik Semibold"/>
                  <a:sym typeface="Graphik Semibold"/>
                </a:defRPr>
              </a:pPr>
            </a:p>
          </p:txBody>
        </p:sp>
        <p:sp>
          <p:nvSpPr>
            <p:cNvPr id="182" name="Circle"/>
            <p:cNvSpPr/>
            <p:nvPr/>
          </p:nvSpPr>
          <p:spPr>
            <a:xfrm>
              <a:off x="3350007" y="7528"/>
              <a:ext cx="849393" cy="849393"/>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latin typeface="Graphik Semibold"/>
                  <a:ea typeface="Graphik Semibold"/>
                  <a:cs typeface="Graphik Semibold"/>
                  <a:sym typeface="Graphik Semibold"/>
                </a:defRPr>
              </a:pPr>
            </a:p>
          </p:txBody>
        </p:sp>
        <p:sp>
          <p:nvSpPr>
            <p:cNvPr id="183" name="@immadisairaj"/>
            <p:cNvSpPr txBox="1"/>
            <p:nvPr/>
          </p:nvSpPr>
          <p:spPr>
            <a:xfrm>
              <a:off x="717552" y="0"/>
              <a:ext cx="3374321" cy="7540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spcBef>
                  <a:spcPts val="3200"/>
                </a:spcBef>
                <a:defRPr spc="-104" sz="3500">
                  <a:solidFill>
                    <a:srgbClr val="000000"/>
                  </a:solidFill>
                  <a:latin typeface="Graphik Semibold"/>
                  <a:ea typeface="Graphik Semibold"/>
                  <a:cs typeface="Graphik Semibold"/>
                  <a:sym typeface="Graphik Semibold"/>
                </a:defRPr>
              </a:lvl1pPr>
            </a:lstStyle>
            <a:p>
              <a:pPr/>
              <a:r>
                <a:t>@immadisairaj</a:t>
              </a:r>
            </a:p>
          </p:txBody>
        </p:sp>
        <p:pic>
          <p:nvPicPr>
            <p:cNvPr id="184" name="sl_z_072523_61700_01.jpg" descr="sl_z_072523_61700_01.jpg"/>
            <p:cNvPicPr>
              <a:picLocks noChangeAspect="1"/>
            </p:cNvPicPr>
            <p:nvPr/>
          </p:nvPicPr>
          <p:blipFill>
            <a:blip r:embed="rId3">
              <a:extLst/>
            </a:blip>
            <a:srcRect l="0" t="0" r="0" b="0"/>
            <a:stretch>
              <a:fillRect/>
            </a:stretch>
          </p:blipFill>
          <p:spPr>
            <a:xfrm>
              <a:off x="0" y="4684"/>
              <a:ext cx="855081" cy="85508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Hot - Reload"/>
          <p:cNvSpPr txBox="1"/>
          <p:nvPr/>
        </p:nvSpPr>
        <p:spPr>
          <a:xfrm>
            <a:off x="7427712" y="1280166"/>
            <a:ext cx="9528577" cy="1827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80000"/>
              </a:lnSpc>
              <a:spcBef>
                <a:spcPts val="0"/>
              </a:spcBef>
              <a:defRPr cap="all" spc="209" sz="10500">
                <a:latin typeface="+mn-lt"/>
                <a:ea typeface="+mn-ea"/>
                <a:cs typeface="+mn-cs"/>
                <a:sym typeface="Futura"/>
              </a:defRPr>
            </a:lvl1pPr>
          </a:lstStyle>
          <a:p>
            <a:pPr/>
            <a:r>
              <a:t>Hot - Reload</a:t>
            </a:r>
          </a:p>
        </p:txBody>
      </p:sp>
      <p:sp>
        <p:nvSpPr>
          <p:cNvPr id="230" name="Dart VM"/>
          <p:cNvSpPr/>
          <p:nvPr/>
        </p:nvSpPr>
        <p:spPr>
          <a:xfrm>
            <a:off x="977968" y="9373952"/>
            <a:ext cx="5399534" cy="3270017"/>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a:solidFill>
                  <a:srgbClr val="FFFFFF"/>
                </a:solidFill>
                <a:latin typeface="+mn-lt"/>
                <a:ea typeface="+mn-ea"/>
                <a:cs typeface="+mn-cs"/>
                <a:sym typeface="Futura"/>
              </a:defRPr>
            </a:lvl1pPr>
          </a:lstStyle>
          <a:p>
            <a:pPr/>
            <a:r>
              <a:t>Dart VM</a:t>
            </a:r>
          </a:p>
        </p:txBody>
      </p:sp>
      <p:pic>
        <p:nvPicPr>
          <p:cNvPr id="231" name="hello_coimbatore.png" descr="hello_coimbatore.png"/>
          <p:cNvPicPr>
            <a:picLocks noChangeAspect="1"/>
          </p:cNvPicPr>
          <p:nvPr/>
        </p:nvPicPr>
        <p:blipFill>
          <a:blip r:embed="rId3">
            <a:extLst/>
          </a:blip>
          <a:stretch>
            <a:fillRect/>
          </a:stretch>
        </p:blipFill>
        <p:spPr>
          <a:xfrm>
            <a:off x="1722875" y="2528238"/>
            <a:ext cx="10127609" cy="6483365"/>
          </a:xfrm>
          <a:prstGeom prst="rect">
            <a:avLst/>
          </a:prstGeom>
          <a:ln w="12700">
            <a:miter lim="400000"/>
          </a:ln>
          <a:effectLst>
            <a:outerShdw sx="100000" sy="100000" kx="0" ky="0" algn="b" rotWithShape="0" blurRad="127000" dist="76200" dir="2700000">
              <a:srgbClr val="000000">
                <a:alpha val="75000"/>
              </a:srgbClr>
            </a:outerShdw>
          </a:effectLst>
        </p:spPr>
      </p:pic>
      <p:sp>
        <p:nvSpPr>
          <p:cNvPr id="232" name="Line"/>
          <p:cNvSpPr/>
          <p:nvPr/>
        </p:nvSpPr>
        <p:spPr>
          <a:xfrm flipH="1">
            <a:off x="4483045" y="7861096"/>
            <a:ext cx="2374916" cy="1454482"/>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pic>
        <p:nvPicPr>
          <p:cNvPr id="233" name="Screenshot 2024-02-08 at 15.48.41.png" descr="Screenshot 2024-02-08 at 15.48.41.png"/>
          <p:cNvPicPr>
            <a:picLocks noChangeAspect="1"/>
          </p:cNvPicPr>
          <p:nvPr/>
        </p:nvPicPr>
        <p:blipFill>
          <a:blip r:embed="rId4">
            <a:extLst/>
          </a:blip>
          <a:stretch>
            <a:fillRect/>
          </a:stretch>
        </p:blipFill>
        <p:spPr>
          <a:xfrm>
            <a:off x="13876182" y="4855203"/>
            <a:ext cx="8010836" cy="5320631"/>
          </a:xfrm>
          <a:prstGeom prst="rect">
            <a:avLst/>
          </a:prstGeom>
          <a:ln w="12700">
            <a:miter lim="400000"/>
          </a:ln>
          <a:effectLst>
            <a:outerShdw sx="100000" sy="100000" kx="0" ky="0" algn="b" rotWithShape="0" blurRad="127000" dist="76200" dir="2700000">
              <a:srgbClr val="000000">
                <a:alpha val="75000"/>
              </a:srgbClr>
            </a:outerShdw>
          </a:effectLst>
        </p:spPr>
      </p:pic>
      <p:sp>
        <p:nvSpPr>
          <p:cNvPr id="234" name="Line"/>
          <p:cNvSpPr/>
          <p:nvPr/>
        </p:nvSpPr>
        <p:spPr>
          <a:xfrm>
            <a:off x="6390809" y="11226896"/>
            <a:ext cx="1413343" cy="1"/>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235" name="Framework"/>
          <p:cNvSpPr/>
          <p:nvPr/>
        </p:nvSpPr>
        <p:spPr>
          <a:xfrm>
            <a:off x="7817460" y="9373952"/>
            <a:ext cx="5399534" cy="3270017"/>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a:solidFill>
                  <a:srgbClr val="FFFFFF"/>
                </a:solidFill>
                <a:latin typeface="+mn-lt"/>
                <a:ea typeface="+mn-ea"/>
                <a:cs typeface="+mn-cs"/>
                <a:sym typeface="Futura"/>
              </a:defRPr>
            </a:lvl1pPr>
          </a:lstStyle>
          <a:p>
            <a:pPr/>
            <a:r>
              <a:t>Framework</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34"/>
                                        </p:tgtEl>
                                        <p:attrNameLst>
                                          <p:attrName>style.visibility</p:attrName>
                                        </p:attrNameLst>
                                      </p:cBhvr>
                                      <p:to>
                                        <p:strVal val="visible"/>
                                      </p:to>
                                    </p:set>
                                    <p:anim calcmode="lin" valueType="num">
                                      <p:cBhvr>
                                        <p:cTn id="7" dur="2500" fill="hold"/>
                                        <p:tgtEl>
                                          <p:spTgt spid="234"/>
                                        </p:tgtEl>
                                        <p:attrNameLst>
                                          <p:attrName>ppt_w</p:attrName>
                                        </p:attrNameLst>
                                      </p:cBhvr>
                                      <p:tavLst>
                                        <p:tav tm="0">
                                          <p:val>
                                            <p:fltVal val="0"/>
                                          </p:val>
                                        </p:tav>
                                        <p:tav tm="100000">
                                          <p:val>
                                            <p:strVal val="#ppt_w"/>
                                          </p:val>
                                        </p:tav>
                                      </p:tavLst>
                                    </p:anim>
                                    <p:anim calcmode="lin" valueType="num">
                                      <p:cBhvr>
                                        <p:cTn id="8" dur="2500" fill="hold"/>
                                        <p:tgtEl>
                                          <p:spTgt spid="2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Hot - Reload"/>
          <p:cNvSpPr txBox="1"/>
          <p:nvPr/>
        </p:nvSpPr>
        <p:spPr>
          <a:xfrm>
            <a:off x="7427712" y="1280166"/>
            <a:ext cx="9528577" cy="1827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80000"/>
              </a:lnSpc>
              <a:spcBef>
                <a:spcPts val="0"/>
              </a:spcBef>
              <a:defRPr cap="all" spc="209" sz="10500">
                <a:latin typeface="+mn-lt"/>
                <a:ea typeface="+mn-ea"/>
                <a:cs typeface="+mn-cs"/>
                <a:sym typeface="Futura"/>
              </a:defRPr>
            </a:lvl1pPr>
          </a:lstStyle>
          <a:p>
            <a:pPr/>
            <a:r>
              <a:t>Hot - Reload</a:t>
            </a:r>
          </a:p>
        </p:txBody>
      </p:sp>
      <p:sp>
        <p:nvSpPr>
          <p:cNvPr id="238" name="Dart VM"/>
          <p:cNvSpPr/>
          <p:nvPr/>
        </p:nvSpPr>
        <p:spPr>
          <a:xfrm>
            <a:off x="1903253" y="8142740"/>
            <a:ext cx="3297583" cy="2091591"/>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a:solidFill>
                  <a:srgbClr val="FFFFFF"/>
                </a:solidFill>
                <a:latin typeface="+mn-lt"/>
                <a:ea typeface="+mn-ea"/>
                <a:cs typeface="+mn-cs"/>
                <a:sym typeface="Futura"/>
              </a:defRPr>
            </a:lvl1pPr>
          </a:lstStyle>
          <a:p>
            <a:pPr/>
            <a:r>
              <a:t>Dart VM</a:t>
            </a:r>
          </a:p>
        </p:txBody>
      </p:sp>
      <p:pic>
        <p:nvPicPr>
          <p:cNvPr id="239" name="hello_coimbatore.png" descr="hello_coimbatore.png"/>
          <p:cNvPicPr>
            <a:picLocks noChangeAspect="1"/>
          </p:cNvPicPr>
          <p:nvPr/>
        </p:nvPicPr>
        <p:blipFill>
          <a:blip r:embed="rId3">
            <a:extLst/>
          </a:blip>
          <a:stretch>
            <a:fillRect/>
          </a:stretch>
        </p:blipFill>
        <p:spPr>
          <a:xfrm>
            <a:off x="1722875" y="2528238"/>
            <a:ext cx="10127609" cy="6483365"/>
          </a:xfrm>
          <a:prstGeom prst="rect">
            <a:avLst/>
          </a:prstGeom>
          <a:ln w="12700">
            <a:miter lim="400000"/>
          </a:ln>
          <a:effectLst>
            <a:outerShdw sx="100000" sy="100000" kx="0" ky="0" algn="b" rotWithShape="0" blurRad="127000" dist="76200" dir="2700000">
              <a:srgbClr val="000000">
                <a:alpha val="75000"/>
              </a:srgbClr>
            </a:outerShdw>
          </a:effectLst>
        </p:spPr>
      </p:pic>
      <p:sp>
        <p:nvSpPr>
          <p:cNvPr id="240" name="Line"/>
          <p:cNvSpPr/>
          <p:nvPr/>
        </p:nvSpPr>
        <p:spPr>
          <a:xfrm flipH="1">
            <a:off x="5204031" y="7861096"/>
            <a:ext cx="1653930" cy="1261049"/>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pic>
        <p:nvPicPr>
          <p:cNvPr id="241" name="Screenshot 2024-02-08 at 15.48.41.png" descr="Screenshot 2024-02-08 at 15.48.41.png"/>
          <p:cNvPicPr>
            <a:picLocks noChangeAspect="1"/>
          </p:cNvPicPr>
          <p:nvPr/>
        </p:nvPicPr>
        <p:blipFill>
          <a:blip r:embed="rId4">
            <a:extLst/>
          </a:blip>
          <a:stretch>
            <a:fillRect/>
          </a:stretch>
        </p:blipFill>
        <p:spPr>
          <a:xfrm>
            <a:off x="13876182" y="4855203"/>
            <a:ext cx="8010836" cy="5320631"/>
          </a:xfrm>
          <a:prstGeom prst="rect">
            <a:avLst/>
          </a:prstGeom>
          <a:ln w="12700">
            <a:miter lim="400000"/>
          </a:ln>
          <a:effectLst>
            <a:outerShdw sx="100000" sy="100000" kx="0" ky="0" algn="b" rotWithShape="0" blurRad="127000" dist="76200" dir="2700000">
              <a:srgbClr val="000000">
                <a:alpha val="75000"/>
              </a:srgbClr>
            </a:outerShdw>
          </a:effectLst>
        </p:spPr>
      </p:pic>
      <p:sp>
        <p:nvSpPr>
          <p:cNvPr id="242" name="Line"/>
          <p:cNvSpPr/>
          <p:nvPr/>
        </p:nvSpPr>
        <p:spPr>
          <a:xfrm>
            <a:off x="3514446" y="10228765"/>
            <a:ext cx="1" cy="1027382"/>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243" name="Framework"/>
          <p:cNvSpPr/>
          <p:nvPr/>
        </p:nvSpPr>
        <p:spPr>
          <a:xfrm>
            <a:off x="1557501" y="11213826"/>
            <a:ext cx="3913892" cy="1519152"/>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a:solidFill>
                  <a:srgbClr val="FFFFFF"/>
                </a:solidFill>
                <a:latin typeface="+mn-lt"/>
                <a:ea typeface="+mn-ea"/>
                <a:cs typeface="+mn-cs"/>
                <a:sym typeface="Futura"/>
              </a:defRPr>
            </a:lvl1pPr>
          </a:lstStyle>
          <a:p>
            <a:pPr/>
            <a:r>
              <a:t>Framework</a:t>
            </a:r>
          </a:p>
        </p:txBody>
      </p:sp>
      <p:sp>
        <p:nvSpPr>
          <p:cNvPr id="244" name="Update Widget Tree"/>
          <p:cNvSpPr/>
          <p:nvPr/>
        </p:nvSpPr>
        <p:spPr>
          <a:xfrm>
            <a:off x="7367896" y="9876838"/>
            <a:ext cx="4341227" cy="2226255"/>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a:solidFill>
                  <a:srgbClr val="FFFFFF"/>
                </a:solidFill>
                <a:latin typeface="+mn-lt"/>
                <a:ea typeface="+mn-ea"/>
                <a:cs typeface="+mn-cs"/>
                <a:sym typeface="Futura"/>
              </a:defRPr>
            </a:lvl1pPr>
          </a:lstStyle>
          <a:p>
            <a:pPr/>
            <a:r>
              <a:t>Update Widget Tree</a:t>
            </a:r>
          </a:p>
        </p:txBody>
      </p:sp>
      <p:sp>
        <p:nvSpPr>
          <p:cNvPr id="245" name="Line"/>
          <p:cNvSpPr/>
          <p:nvPr/>
        </p:nvSpPr>
        <p:spPr>
          <a:xfrm flipV="1">
            <a:off x="5603444" y="11016435"/>
            <a:ext cx="1656459" cy="982640"/>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246" name="Line"/>
          <p:cNvSpPr/>
          <p:nvPr/>
        </p:nvSpPr>
        <p:spPr>
          <a:xfrm flipV="1">
            <a:off x="11843034" y="9536267"/>
            <a:ext cx="1929333" cy="1238477"/>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45"/>
                                        </p:tgtEl>
                                        <p:attrNameLst>
                                          <p:attrName>style.visibility</p:attrName>
                                        </p:attrNameLst>
                                      </p:cBhvr>
                                      <p:to>
                                        <p:strVal val="visible"/>
                                      </p:to>
                                    </p:set>
                                    <p:anim calcmode="lin" valueType="num">
                                      <p:cBhvr>
                                        <p:cTn id="7" dur="2500" fill="hold"/>
                                        <p:tgtEl>
                                          <p:spTgt spid="245"/>
                                        </p:tgtEl>
                                        <p:attrNameLst>
                                          <p:attrName>ppt_w</p:attrName>
                                        </p:attrNameLst>
                                      </p:cBhvr>
                                      <p:tavLst>
                                        <p:tav tm="0">
                                          <p:val>
                                            <p:fltVal val="0"/>
                                          </p:val>
                                        </p:tav>
                                        <p:tav tm="100000">
                                          <p:val>
                                            <p:strVal val="#ppt_w"/>
                                          </p:val>
                                        </p:tav>
                                      </p:tavLst>
                                    </p:anim>
                                    <p:anim calcmode="lin" valueType="num">
                                      <p:cBhvr>
                                        <p:cTn id="8" dur="2500" fill="hold"/>
                                        <p:tgtEl>
                                          <p:spTgt spid="24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46"/>
                                        </p:tgtEl>
                                        <p:attrNameLst>
                                          <p:attrName>style.visibility</p:attrName>
                                        </p:attrNameLst>
                                      </p:cBhvr>
                                      <p:to>
                                        <p:strVal val="visible"/>
                                      </p:to>
                                    </p:set>
                                    <p:anim calcmode="lin" valueType="num">
                                      <p:cBhvr>
                                        <p:cTn id="13" dur="2500" fill="hold"/>
                                        <p:tgtEl>
                                          <p:spTgt spid="246"/>
                                        </p:tgtEl>
                                        <p:attrNameLst>
                                          <p:attrName>ppt_w</p:attrName>
                                        </p:attrNameLst>
                                      </p:cBhvr>
                                      <p:tavLst>
                                        <p:tav tm="0">
                                          <p:val>
                                            <p:fltVal val="0"/>
                                          </p:val>
                                        </p:tav>
                                        <p:tav tm="100000">
                                          <p:val>
                                            <p:strVal val="#ppt_w"/>
                                          </p:val>
                                        </p:tav>
                                      </p:tavLst>
                                    </p:anim>
                                    <p:anim calcmode="lin" valueType="num">
                                      <p:cBhvr>
                                        <p:cTn id="14" dur="2500" fill="hold"/>
                                        <p:tgtEl>
                                          <p:spTgt spid="2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 grpId="1"/>
      <p:bldP build="whole" bldLvl="1" animBg="1" rev="0" advAuto="0" spid="246"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Hot - Reload"/>
          <p:cNvSpPr txBox="1"/>
          <p:nvPr/>
        </p:nvSpPr>
        <p:spPr>
          <a:xfrm>
            <a:off x="7427712" y="1280166"/>
            <a:ext cx="9528577" cy="1827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80000"/>
              </a:lnSpc>
              <a:spcBef>
                <a:spcPts val="0"/>
              </a:spcBef>
              <a:defRPr cap="all" spc="209" sz="10500">
                <a:latin typeface="+mn-lt"/>
                <a:ea typeface="+mn-ea"/>
                <a:cs typeface="+mn-cs"/>
                <a:sym typeface="Futura"/>
              </a:defRPr>
            </a:lvl1pPr>
          </a:lstStyle>
          <a:p>
            <a:pPr/>
            <a:r>
              <a:t>Hot - Reload</a:t>
            </a:r>
          </a:p>
        </p:txBody>
      </p:sp>
      <p:sp>
        <p:nvSpPr>
          <p:cNvPr id="249" name="Dart VM"/>
          <p:cNvSpPr/>
          <p:nvPr/>
        </p:nvSpPr>
        <p:spPr>
          <a:xfrm>
            <a:off x="1903253" y="8142740"/>
            <a:ext cx="3297583" cy="2091591"/>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a:solidFill>
                  <a:srgbClr val="FFFFFF"/>
                </a:solidFill>
                <a:latin typeface="+mn-lt"/>
                <a:ea typeface="+mn-ea"/>
                <a:cs typeface="+mn-cs"/>
                <a:sym typeface="Futura"/>
              </a:defRPr>
            </a:lvl1pPr>
          </a:lstStyle>
          <a:p>
            <a:pPr/>
            <a:r>
              <a:t>Dart VM</a:t>
            </a:r>
          </a:p>
        </p:txBody>
      </p:sp>
      <p:pic>
        <p:nvPicPr>
          <p:cNvPr id="250" name="hello_coimbatore.png" descr="hello_coimbatore.png"/>
          <p:cNvPicPr>
            <a:picLocks noChangeAspect="1"/>
          </p:cNvPicPr>
          <p:nvPr/>
        </p:nvPicPr>
        <p:blipFill>
          <a:blip r:embed="rId3">
            <a:extLst/>
          </a:blip>
          <a:stretch>
            <a:fillRect/>
          </a:stretch>
        </p:blipFill>
        <p:spPr>
          <a:xfrm>
            <a:off x="1722875" y="2528238"/>
            <a:ext cx="10127609" cy="6483365"/>
          </a:xfrm>
          <a:prstGeom prst="rect">
            <a:avLst/>
          </a:prstGeom>
          <a:ln w="12700">
            <a:miter lim="400000"/>
          </a:ln>
          <a:effectLst>
            <a:outerShdw sx="100000" sy="100000" kx="0" ky="0" algn="b" rotWithShape="0" blurRad="127000" dist="76200" dir="2700000">
              <a:srgbClr val="000000">
                <a:alpha val="75000"/>
              </a:srgbClr>
            </a:outerShdw>
          </a:effectLst>
        </p:spPr>
      </p:pic>
      <p:sp>
        <p:nvSpPr>
          <p:cNvPr id="251" name="Line"/>
          <p:cNvSpPr/>
          <p:nvPr/>
        </p:nvSpPr>
        <p:spPr>
          <a:xfrm flipH="1">
            <a:off x="5204031" y="7861096"/>
            <a:ext cx="1653930" cy="1261049"/>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pic>
        <p:nvPicPr>
          <p:cNvPr id="252" name="Screenshot 2024-02-08 at 15.49.15.png" descr="Screenshot 2024-02-08 at 15.49.15.png"/>
          <p:cNvPicPr>
            <a:picLocks noChangeAspect="1"/>
          </p:cNvPicPr>
          <p:nvPr/>
        </p:nvPicPr>
        <p:blipFill>
          <a:blip r:embed="rId4">
            <a:extLst/>
          </a:blip>
          <a:stretch>
            <a:fillRect/>
          </a:stretch>
        </p:blipFill>
        <p:spPr>
          <a:xfrm>
            <a:off x="13876182" y="4855203"/>
            <a:ext cx="8010836" cy="5320631"/>
          </a:xfrm>
          <a:prstGeom prst="rect">
            <a:avLst/>
          </a:prstGeom>
          <a:ln w="12700">
            <a:miter lim="400000"/>
          </a:ln>
          <a:effectLst>
            <a:outerShdw sx="100000" sy="100000" kx="0" ky="0" algn="b" rotWithShape="0" blurRad="127000" dist="76200" dir="2700000">
              <a:srgbClr val="000000">
                <a:alpha val="75000"/>
              </a:srgbClr>
            </a:outerShdw>
          </a:effectLst>
        </p:spPr>
      </p:pic>
      <p:sp>
        <p:nvSpPr>
          <p:cNvPr id="253" name="Line"/>
          <p:cNvSpPr/>
          <p:nvPr/>
        </p:nvSpPr>
        <p:spPr>
          <a:xfrm>
            <a:off x="3514446" y="10228765"/>
            <a:ext cx="1" cy="1027382"/>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254" name="Framework"/>
          <p:cNvSpPr/>
          <p:nvPr/>
        </p:nvSpPr>
        <p:spPr>
          <a:xfrm>
            <a:off x="1557501" y="11213826"/>
            <a:ext cx="3913892" cy="1519152"/>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a:solidFill>
                  <a:srgbClr val="FFFFFF"/>
                </a:solidFill>
                <a:latin typeface="+mn-lt"/>
                <a:ea typeface="+mn-ea"/>
                <a:cs typeface="+mn-cs"/>
                <a:sym typeface="Futura"/>
              </a:defRPr>
            </a:lvl1pPr>
          </a:lstStyle>
          <a:p>
            <a:pPr/>
            <a:r>
              <a:t>Framework</a:t>
            </a:r>
          </a:p>
        </p:txBody>
      </p:sp>
      <p:sp>
        <p:nvSpPr>
          <p:cNvPr id="255" name="Update Widget Tree"/>
          <p:cNvSpPr/>
          <p:nvPr/>
        </p:nvSpPr>
        <p:spPr>
          <a:xfrm>
            <a:off x="7367896" y="9876838"/>
            <a:ext cx="4341227" cy="2226255"/>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a:solidFill>
                  <a:srgbClr val="FFFFFF"/>
                </a:solidFill>
                <a:latin typeface="+mn-lt"/>
                <a:ea typeface="+mn-ea"/>
                <a:cs typeface="+mn-cs"/>
                <a:sym typeface="Futura"/>
              </a:defRPr>
            </a:lvl1pPr>
          </a:lstStyle>
          <a:p>
            <a:pPr/>
            <a:r>
              <a:t>Update Widget Tree</a:t>
            </a:r>
          </a:p>
        </p:txBody>
      </p:sp>
      <p:sp>
        <p:nvSpPr>
          <p:cNvPr id="256" name="Line"/>
          <p:cNvSpPr/>
          <p:nvPr/>
        </p:nvSpPr>
        <p:spPr>
          <a:xfrm flipV="1">
            <a:off x="5603444" y="11016435"/>
            <a:ext cx="1656459" cy="982640"/>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257" name="Line"/>
          <p:cNvSpPr/>
          <p:nvPr/>
        </p:nvSpPr>
        <p:spPr>
          <a:xfrm flipV="1">
            <a:off x="11843034" y="9536267"/>
            <a:ext cx="1929333" cy="1238477"/>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rees?"/>
          <p:cNvSpPr txBox="1"/>
          <p:nvPr/>
        </p:nvSpPr>
        <p:spPr>
          <a:xfrm>
            <a:off x="9862834" y="1340225"/>
            <a:ext cx="4658332" cy="1827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80000"/>
              </a:lnSpc>
              <a:spcBef>
                <a:spcPts val="0"/>
              </a:spcBef>
              <a:defRPr cap="all" spc="209" sz="10500">
                <a:latin typeface="+mn-lt"/>
                <a:ea typeface="+mn-ea"/>
                <a:cs typeface="+mn-cs"/>
                <a:sym typeface="Futura"/>
              </a:defRPr>
            </a:lvl1pPr>
          </a:lstStyle>
          <a:p>
            <a:pPr/>
            <a:r>
              <a:t>Trees?</a:t>
            </a:r>
          </a:p>
        </p:txBody>
      </p:sp>
      <p:pic>
        <p:nvPicPr>
          <p:cNvPr id="260" name="Image" descr="Image"/>
          <p:cNvPicPr>
            <a:picLocks noChangeAspect="1"/>
          </p:cNvPicPr>
          <p:nvPr/>
        </p:nvPicPr>
        <p:blipFill>
          <a:blip r:embed="rId2">
            <a:extLst/>
          </a:blip>
          <a:stretch>
            <a:fillRect/>
          </a:stretch>
        </p:blipFill>
        <p:spPr>
          <a:xfrm>
            <a:off x="2564544" y="4027183"/>
            <a:ext cx="19254912" cy="7580393"/>
          </a:xfrm>
          <a:prstGeom prst="rect">
            <a:avLst/>
          </a:prstGeom>
          <a:ln w="12700">
            <a:miter lim="400000"/>
          </a:ln>
          <a:effectLst>
            <a:outerShdw sx="100000" sy="100000" kx="0" ky="0" algn="b" rotWithShape="0" blurRad="127000" dist="76200" dir="2700000">
              <a:srgbClr val="000000">
                <a:alpha val="75000"/>
              </a:srgbClr>
            </a:outerShdw>
          </a:effectLst>
        </p:spPr>
      </p:pic>
      <p:sp>
        <p:nvSpPr>
          <p:cNvPr id="261" name="Source: Kodeco.com"/>
          <p:cNvSpPr txBox="1"/>
          <p:nvPr/>
        </p:nvSpPr>
        <p:spPr>
          <a:xfrm>
            <a:off x="16874259" y="11640363"/>
            <a:ext cx="4996619"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ctr">
              <a:spcBef>
                <a:spcPts val="0"/>
              </a:spcBef>
              <a:defRPr i="1" spc="76" sz="3800">
                <a:solidFill>
                  <a:schemeClr val="accent5">
                    <a:satOff val="-10854"/>
                    <a:lumOff val="-10463"/>
                  </a:schemeClr>
                </a:solidFill>
              </a:defRPr>
            </a:pPr>
            <a:r>
              <a:t>Source: </a:t>
            </a:r>
            <a:r>
              <a:rPr u="sng">
                <a:hlinkClick r:id="rId3" invalidUrl="" action="" tgtFrame="" tooltip="" history="1" highlightClick="0" endSnd="0"/>
              </a:rPr>
              <a:t>Kodeco.com</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Screenshot 2024-02-08 at 16.29.31.png" descr="Screenshot 2024-02-08 at 16.29.31.png"/>
          <p:cNvPicPr>
            <a:picLocks noChangeAspect="1"/>
          </p:cNvPicPr>
          <p:nvPr/>
        </p:nvPicPr>
        <p:blipFill>
          <a:blip r:embed="rId2">
            <a:extLst/>
          </a:blip>
          <a:stretch>
            <a:fillRect/>
          </a:stretch>
        </p:blipFill>
        <p:spPr>
          <a:xfrm>
            <a:off x="3054350" y="2178050"/>
            <a:ext cx="18275300" cy="9359900"/>
          </a:xfrm>
          <a:prstGeom prst="rect">
            <a:avLst/>
          </a:prstGeom>
          <a:ln w="12700">
            <a:miter lim="400000"/>
          </a:ln>
          <a:effectLst>
            <a:outerShdw sx="100000" sy="100000" kx="0" ky="0" algn="b" rotWithShape="0" blurRad="127000" dist="76200" dir="2700000">
              <a:srgbClr val="000000">
                <a:alpha val="75000"/>
              </a:srgbClr>
            </a:outerShdw>
          </a:effectLst>
        </p:spPr>
      </p:pic>
      <p:sp>
        <p:nvSpPr>
          <p:cNvPr id="264" name="Youtube Video"/>
          <p:cNvSpPr txBox="1"/>
          <p:nvPr/>
        </p:nvSpPr>
        <p:spPr>
          <a:xfrm>
            <a:off x="17848451" y="11587185"/>
            <a:ext cx="3441828"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ctr">
              <a:spcBef>
                <a:spcPts val="0"/>
              </a:spcBef>
              <a:defRPr i="1" spc="76" sz="3800" u="sng">
                <a:solidFill>
                  <a:schemeClr val="accent5">
                    <a:satOff val="-10854"/>
                    <a:lumOff val="-10463"/>
                  </a:schemeClr>
                </a:solidFill>
                <a:hlinkClick r:id="rId3" invalidUrl="" action="" tgtFrame="" tooltip="" history="1" highlightClick="0" endSnd="0"/>
              </a:defRPr>
            </a:lvl1pPr>
          </a:lstStyle>
          <a:p>
            <a:pPr>
              <a:defRPr u="none"/>
            </a:pPr>
            <a:r>
              <a:rPr u="sng">
                <a:hlinkClick r:id="rId3" invalidUrl="" action="" tgtFrame="" tooltip="" history="1" highlightClick="0" endSnd="0"/>
              </a:rPr>
              <a:t>Youtube Video</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Flutter is Everywhere"/>
          <p:cNvSpPr txBox="1"/>
          <p:nvPr>
            <p:ph type="title"/>
          </p:nvPr>
        </p:nvSpPr>
        <p:spPr>
          <a:prstGeom prst="rect">
            <a:avLst/>
          </a:prstGeom>
        </p:spPr>
        <p:txBody>
          <a:bodyPr/>
          <a:lstStyle>
            <a:lvl1pPr>
              <a:defRPr spc="278" sz="13900"/>
            </a:lvl1pPr>
          </a:lstStyle>
          <a:p>
            <a:pPr/>
            <a:r>
              <a:t>Flutter is Everywhere</a:t>
            </a:r>
          </a:p>
        </p:txBody>
      </p:sp>
      <p:sp>
        <p:nvSpPr>
          <p:cNvPr id="267" name="Many Platforms"/>
          <p:cNvSpPr txBox="1"/>
          <p:nvPr/>
        </p:nvSpPr>
        <p:spPr>
          <a:xfrm>
            <a:off x="8639337" y="8066846"/>
            <a:ext cx="7105326" cy="10575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spcBef>
                <a:spcPts val="0"/>
              </a:spcBef>
              <a:defRPr cap="all" spc="116" sz="5800">
                <a:latin typeface="+mn-lt"/>
                <a:ea typeface="+mn-ea"/>
                <a:cs typeface="+mn-cs"/>
                <a:sym typeface="Futura"/>
              </a:defRPr>
            </a:lvl1pPr>
          </a:lstStyle>
          <a:p>
            <a:pPr/>
            <a:r>
              <a:t>Many Platforms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67"/>
                                        </p:tgtEl>
                                        <p:attrNameLst>
                                          <p:attrName>style.visibility</p:attrName>
                                        </p:attrNameLst>
                                      </p:cBhvr>
                                      <p:to>
                                        <p:strVal val="visible"/>
                                      </p:to>
                                    </p:set>
                                    <p:anim calcmode="lin" valueType="num">
                                      <p:cBhvr>
                                        <p:cTn id="7" dur="1000" fill="hold"/>
                                        <p:tgtEl>
                                          <p:spTgt spid="267"/>
                                        </p:tgtEl>
                                        <p:attrNameLst>
                                          <p:attrName>ppt_w</p:attrName>
                                        </p:attrNameLst>
                                      </p:cBhvr>
                                      <p:tavLst>
                                        <p:tav tm="0">
                                          <p:val>
                                            <p:fltVal val="0"/>
                                          </p:val>
                                        </p:tav>
                                        <p:tav tm="100000">
                                          <p:val>
                                            <p:strVal val="#ppt_w"/>
                                          </p:val>
                                        </p:tav>
                                      </p:tavLst>
                                    </p:anim>
                                    <p:anim calcmode="lin" valueType="num">
                                      <p:cBhvr>
                                        <p:cTn id="8" dur="1000" fill="hold"/>
                                        <p:tgtEl>
                                          <p:spTgt spid="2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7"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Mobile - iOS, Android…"/>
          <p:cNvSpPr txBox="1"/>
          <p:nvPr>
            <p:ph type="body" idx="1"/>
          </p:nvPr>
        </p:nvSpPr>
        <p:spPr>
          <a:xfrm>
            <a:off x="2651093" y="2933621"/>
            <a:ext cx="20475607" cy="9423479"/>
          </a:xfrm>
          <a:prstGeom prst="rect">
            <a:avLst/>
          </a:prstGeom>
        </p:spPr>
        <p:txBody>
          <a:bodyPr/>
          <a:lstStyle/>
          <a:p>
            <a:pPr>
              <a:defRPr spc="117" sz="5900"/>
            </a:pPr>
            <a:r>
              <a:t>Mobile - iOS, Android</a:t>
            </a:r>
          </a:p>
          <a:p>
            <a:pPr>
              <a:defRPr spc="117" sz="5900"/>
            </a:pPr>
            <a:r>
              <a:t>Web</a:t>
            </a:r>
          </a:p>
          <a:p>
            <a:pPr>
              <a:defRPr spc="117" sz="5900"/>
            </a:pPr>
            <a:r>
              <a:t>Desktop - macOS, Windows, Linux</a:t>
            </a:r>
          </a:p>
          <a:p>
            <a:pPr>
              <a:defRPr spc="117" sz="5900"/>
            </a:pPr>
            <a:r>
              <a:t>Embedded</a:t>
            </a:r>
          </a:p>
        </p:txBody>
      </p:sp>
      <p:sp>
        <p:nvSpPr>
          <p:cNvPr id="270" name="Multi-Platform"/>
          <p:cNvSpPr txBox="1"/>
          <p:nvPr>
            <p:ph type="title" idx="4294967295"/>
          </p:nvPr>
        </p:nvSpPr>
        <p:spPr>
          <a:prstGeom prst="rect">
            <a:avLst/>
          </a:prstGeom>
        </p:spPr>
        <p:txBody>
          <a:bodyPr/>
          <a:lstStyle>
            <a:lvl1pPr defTabSz="557022">
              <a:defRPr spc="113" sz="5676"/>
            </a:lvl1pPr>
          </a:lstStyle>
          <a:p>
            <a:pPr/>
            <a:r>
              <a:t>Multi-Platform</a:t>
            </a:r>
          </a:p>
        </p:txBody>
      </p:sp>
      <p:sp>
        <p:nvSpPr>
          <p:cNvPr id="271" name="Text"/>
          <p:cNvSpPr txBox="1"/>
          <p:nvPr/>
        </p:nvSpPr>
        <p:spPr>
          <a:xfrm>
            <a:off x="1257300" y="1879600"/>
            <a:ext cx="21869400" cy="723900"/>
          </a:xfrm>
          <a:prstGeom prst="rect">
            <a:avLst/>
          </a:prstGeom>
          <a:ln w="12700">
            <a:miter lim="400000"/>
          </a:ln>
        </p:spPr>
        <p:txBody>
          <a:bodyPr lIns="50800" tIns="50800" rIns="50800" bIns="50800">
            <a:spAutoFit/>
          </a:bodyPr>
          <a:lstStyle/>
          <a:p>
            <a:pPr algn="ctr">
              <a:spcBef>
                <a:spcPts val="0"/>
              </a:spcBef>
              <a:defRPr cap="all" spc="342" sz="3800">
                <a:latin typeface="+mn-lt"/>
                <a:ea typeface="+mn-ea"/>
                <a:cs typeface="+mn-cs"/>
                <a:sym typeface="Futura"/>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How it renders in all platforms?"/>
          <p:cNvSpPr txBox="1"/>
          <p:nvPr>
            <p:ph type="title"/>
          </p:nvPr>
        </p:nvSpPr>
        <p:spPr>
          <a:prstGeom prst="rect">
            <a:avLst/>
          </a:prstGeom>
        </p:spPr>
        <p:txBody>
          <a:bodyPr/>
          <a:lstStyle>
            <a:lvl1pPr>
              <a:lnSpc>
                <a:spcPct val="80000"/>
              </a:lnSpc>
              <a:defRPr spc="209" sz="10500"/>
            </a:lvl1pPr>
          </a:lstStyle>
          <a:p>
            <a:pPr/>
            <a:r>
              <a:t>How it renders in all platforms?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Image" descr="Image"/>
          <p:cNvPicPr>
            <a:picLocks noChangeAspect="1"/>
          </p:cNvPicPr>
          <p:nvPr/>
        </p:nvPicPr>
        <p:blipFill>
          <a:blip r:embed="rId2">
            <a:extLst/>
          </a:blip>
          <a:stretch>
            <a:fillRect/>
          </a:stretch>
        </p:blipFill>
        <p:spPr>
          <a:xfrm>
            <a:off x="6149542" y="2041305"/>
            <a:ext cx="12084916" cy="9912790"/>
          </a:xfrm>
          <a:prstGeom prst="rect">
            <a:avLst/>
          </a:prstGeom>
          <a:ln w="12700">
            <a:miter lim="400000"/>
          </a:ln>
          <a:effectLst>
            <a:outerShdw sx="100000" sy="100000" kx="0" ky="0" algn="b" rotWithShape="0" blurRad="127000" dist="76200" dir="2700000">
              <a:srgbClr val="000000">
                <a:alpha val="75000"/>
              </a:srgbClr>
            </a:outerShdw>
          </a:effectLst>
        </p:spPr>
      </p:pic>
      <p:sp>
        <p:nvSpPr>
          <p:cNvPr id="276" name="Architecture"/>
          <p:cNvSpPr txBox="1"/>
          <p:nvPr>
            <p:ph type="title" idx="4294967295"/>
          </p:nvPr>
        </p:nvSpPr>
        <p:spPr>
          <a:prstGeom prst="rect">
            <a:avLst/>
          </a:prstGeom>
        </p:spPr>
        <p:txBody>
          <a:bodyPr/>
          <a:lstStyle>
            <a:lvl1pPr defTabSz="634745">
              <a:defRPr spc="113" sz="5684"/>
            </a:lvl1pPr>
          </a:lstStyle>
          <a:p>
            <a:pPr/>
            <a:r>
              <a:t>Architecture</a:t>
            </a:r>
          </a:p>
        </p:txBody>
      </p:sp>
      <p:sp>
        <p:nvSpPr>
          <p:cNvPr id="277" name="Source: Flutter Docs"/>
          <p:cNvSpPr txBox="1"/>
          <p:nvPr/>
        </p:nvSpPr>
        <p:spPr>
          <a:xfrm>
            <a:off x="13278495" y="11730452"/>
            <a:ext cx="4760292"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ctr">
              <a:spcBef>
                <a:spcPts val="0"/>
              </a:spcBef>
              <a:defRPr i="1" spc="76" sz="3800">
                <a:solidFill>
                  <a:schemeClr val="accent5">
                    <a:satOff val="-10854"/>
                    <a:lumOff val="-10463"/>
                  </a:schemeClr>
                </a:solidFill>
              </a:defRPr>
            </a:pPr>
            <a:r>
              <a:t>Source: </a:t>
            </a:r>
            <a:r>
              <a:rPr u="sng">
                <a:hlinkClick r:id="rId3" invalidUrl="" action="" tgtFrame="" tooltip="" history="1" highlightClick="0" endSnd="0"/>
              </a:rPr>
              <a:t>Flutter Docs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Lets look at how Native works"/>
          <p:cNvSpPr txBox="1"/>
          <p:nvPr>
            <p:ph type="title" idx="4294967295"/>
          </p:nvPr>
        </p:nvSpPr>
        <p:spPr>
          <a:prstGeom prst="rect">
            <a:avLst/>
          </a:prstGeom>
        </p:spPr>
        <p:txBody>
          <a:bodyPr/>
          <a:lstStyle>
            <a:lvl1pPr defTabSz="634745">
              <a:defRPr spc="113" sz="5684"/>
            </a:lvl1pPr>
          </a:lstStyle>
          <a:p>
            <a:pPr/>
            <a:r>
              <a:t>Lets look at how Native works</a:t>
            </a:r>
          </a:p>
        </p:txBody>
      </p:sp>
      <p:sp>
        <p:nvSpPr>
          <p:cNvPr id="280" name="Java/Kotlin Code"/>
          <p:cNvSpPr/>
          <p:nvPr/>
        </p:nvSpPr>
        <p:spPr>
          <a:xfrm>
            <a:off x="3722546" y="4092074"/>
            <a:ext cx="4684221" cy="2590129"/>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spc="59" sz="3000">
                <a:solidFill>
                  <a:srgbClr val="FFFFFF"/>
                </a:solidFill>
                <a:latin typeface="+mn-lt"/>
                <a:ea typeface="+mn-ea"/>
                <a:cs typeface="+mn-cs"/>
                <a:sym typeface="Futura"/>
              </a:defRPr>
            </a:lvl1pPr>
          </a:lstStyle>
          <a:p>
            <a:pPr/>
            <a:r>
              <a:t>Java/Kotlin Code</a:t>
            </a:r>
          </a:p>
        </p:txBody>
      </p:sp>
      <p:sp>
        <p:nvSpPr>
          <p:cNvPr id="281" name="Ex. Android"/>
          <p:cNvSpPr txBox="1"/>
          <p:nvPr/>
        </p:nvSpPr>
        <p:spPr>
          <a:xfrm>
            <a:off x="10300767" y="1855357"/>
            <a:ext cx="3782466" cy="7222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ctr">
              <a:spcBef>
                <a:spcPts val="0"/>
              </a:spcBef>
              <a:defRPr cap="all" spc="342" sz="3800">
                <a:latin typeface="+mn-lt"/>
                <a:ea typeface="+mn-ea"/>
                <a:cs typeface="+mn-cs"/>
                <a:sym typeface="Futura"/>
              </a:defRPr>
            </a:lvl1pPr>
          </a:lstStyle>
          <a:p>
            <a:pPr/>
            <a:r>
              <a:t>Ex. Android</a:t>
            </a:r>
          </a:p>
        </p:txBody>
      </p:sp>
      <p:sp>
        <p:nvSpPr>
          <p:cNvPr id="282" name="Library"/>
          <p:cNvSpPr/>
          <p:nvPr/>
        </p:nvSpPr>
        <p:spPr>
          <a:xfrm>
            <a:off x="2610687" y="8296212"/>
            <a:ext cx="4684221" cy="2590128"/>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spc="59" sz="3000">
                <a:solidFill>
                  <a:srgbClr val="FFFFFF"/>
                </a:solidFill>
                <a:latin typeface="+mn-lt"/>
                <a:ea typeface="+mn-ea"/>
                <a:cs typeface="+mn-cs"/>
                <a:sym typeface="Futura"/>
              </a:defRPr>
            </a:lvl1pPr>
          </a:lstStyle>
          <a:p>
            <a:pPr/>
            <a:r>
              <a:t>Library</a:t>
            </a:r>
          </a:p>
        </p:txBody>
      </p:sp>
      <p:sp>
        <p:nvSpPr>
          <p:cNvPr id="283" name="Line"/>
          <p:cNvSpPr/>
          <p:nvPr/>
        </p:nvSpPr>
        <p:spPr>
          <a:xfrm>
            <a:off x="8587754" y="5692423"/>
            <a:ext cx="2384205" cy="1774875"/>
          </a:xfrm>
          <a:prstGeom prst="line">
            <a:avLst/>
          </a:prstGeom>
          <a:ln w="889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284" name="Line"/>
          <p:cNvSpPr/>
          <p:nvPr/>
        </p:nvSpPr>
        <p:spPr>
          <a:xfrm>
            <a:off x="7373955" y="9591276"/>
            <a:ext cx="3583894" cy="1"/>
          </a:xfrm>
          <a:prstGeom prst="line">
            <a:avLst/>
          </a:prstGeom>
          <a:ln w="889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285" name="Components"/>
          <p:cNvSpPr txBox="1"/>
          <p:nvPr/>
        </p:nvSpPr>
        <p:spPr>
          <a:xfrm>
            <a:off x="7680816" y="9693040"/>
            <a:ext cx="279774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spcBef>
                <a:spcPts val="4000"/>
              </a:spcBef>
              <a:defRPr spc="70" sz="3500"/>
            </a:lvl1pPr>
          </a:lstStyle>
          <a:p>
            <a:pPr/>
            <a:r>
              <a:t>Components</a:t>
            </a:r>
          </a:p>
        </p:txBody>
      </p:sp>
      <p:sp>
        <p:nvSpPr>
          <p:cNvPr id="286" name="Canvas…"/>
          <p:cNvSpPr/>
          <p:nvPr/>
        </p:nvSpPr>
        <p:spPr>
          <a:xfrm>
            <a:off x="11219922" y="7566478"/>
            <a:ext cx="4684221" cy="2590128"/>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spcBef>
                <a:spcPts val="0"/>
              </a:spcBef>
              <a:defRPr cap="all" spc="59" sz="3000">
                <a:solidFill>
                  <a:srgbClr val="FFFFFF"/>
                </a:solidFill>
                <a:latin typeface="+mn-lt"/>
                <a:ea typeface="+mn-ea"/>
                <a:cs typeface="+mn-cs"/>
                <a:sym typeface="Futura"/>
              </a:defRPr>
            </a:pPr>
            <a:r>
              <a:t>Canvas</a:t>
            </a:r>
          </a:p>
          <a:p>
            <a:pPr algn="ctr">
              <a:spcBef>
                <a:spcPts val="0"/>
              </a:spcBef>
              <a:defRPr cap="all" spc="59" sz="3000">
                <a:solidFill>
                  <a:srgbClr val="FFFFFF"/>
                </a:solidFill>
                <a:latin typeface="+mn-lt"/>
                <a:ea typeface="+mn-ea"/>
                <a:cs typeface="+mn-cs"/>
                <a:sym typeface="Futura"/>
              </a:defRPr>
            </a:pPr>
            <a:r>
              <a:t>Object</a:t>
            </a:r>
          </a:p>
        </p:txBody>
      </p:sp>
      <p:sp>
        <p:nvSpPr>
          <p:cNvPr id="287" name="Device"/>
          <p:cNvSpPr/>
          <p:nvPr/>
        </p:nvSpPr>
        <p:spPr>
          <a:xfrm>
            <a:off x="18516170" y="7566478"/>
            <a:ext cx="4684221" cy="2590128"/>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spc="59" sz="3000">
                <a:solidFill>
                  <a:srgbClr val="FFFFFF"/>
                </a:solidFill>
                <a:latin typeface="+mn-lt"/>
                <a:ea typeface="+mn-ea"/>
                <a:cs typeface="+mn-cs"/>
                <a:sym typeface="Futura"/>
              </a:defRPr>
            </a:lvl1pPr>
          </a:lstStyle>
          <a:p>
            <a:pPr/>
            <a:r>
              <a:t>Device</a:t>
            </a:r>
          </a:p>
        </p:txBody>
      </p:sp>
      <p:sp>
        <p:nvSpPr>
          <p:cNvPr id="288" name="Line"/>
          <p:cNvSpPr/>
          <p:nvPr/>
        </p:nvSpPr>
        <p:spPr>
          <a:xfrm>
            <a:off x="16252542" y="9048103"/>
            <a:ext cx="1915228" cy="1"/>
          </a:xfrm>
          <a:prstGeom prst="line">
            <a:avLst/>
          </a:prstGeom>
          <a:ln w="889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289" name="Android…"/>
          <p:cNvSpPr txBox="1"/>
          <p:nvPr/>
        </p:nvSpPr>
        <p:spPr>
          <a:xfrm>
            <a:off x="16166216" y="7561823"/>
            <a:ext cx="2087881" cy="1280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nSpc>
                <a:spcPct val="10000"/>
              </a:lnSpc>
              <a:spcBef>
                <a:spcPts val="4000"/>
              </a:spcBef>
              <a:defRPr spc="70" sz="3500"/>
            </a:pPr>
            <a:r>
              <a:t>Android</a:t>
            </a:r>
          </a:p>
          <a:p>
            <a:pPr>
              <a:lnSpc>
                <a:spcPct val="10000"/>
              </a:lnSpc>
              <a:spcBef>
                <a:spcPts val="4000"/>
              </a:spcBef>
              <a:defRPr spc="70" sz="3500"/>
            </a:pPr>
            <a:r>
              <a:t>Renders  </a:t>
            </a:r>
          </a:p>
        </p:txBody>
      </p:sp>
      <p:sp>
        <p:nvSpPr>
          <p:cNvPr id="290" name="Using Skia"/>
          <p:cNvSpPr txBox="1"/>
          <p:nvPr/>
        </p:nvSpPr>
        <p:spPr>
          <a:xfrm>
            <a:off x="16005085" y="9254224"/>
            <a:ext cx="241014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10000"/>
              </a:lnSpc>
              <a:spcBef>
                <a:spcPts val="4000"/>
              </a:spcBef>
              <a:defRPr spc="70" sz="3500"/>
            </a:lvl1pPr>
          </a:lstStyle>
          <a:p>
            <a:pPr/>
            <a:r>
              <a:t>Using Skia </a:t>
            </a:r>
          </a:p>
        </p:txBody>
      </p:sp>
      <p:sp>
        <p:nvSpPr>
          <p:cNvPr id="291" name="Call"/>
          <p:cNvSpPr txBox="1"/>
          <p:nvPr/>
        </p:nvSpPr>
        <p:spPr>
          <a:xfrm>
            <a:off x="9657059" y="5855911"/>
            <a:ext cx="906844"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10000"/>
              </a:lnSpc>
              <a:spcBef>
                <a:spcPts val="4000"/>
              </a:spcBef>
              <a:defRPr spc="70" sz="3500"/>
            </a:lvl1pPr>
          </a:lstStyle>
          <a:p>
            <a:pPr/>
            <a:r>
              <a:t>Call</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IMG_7556.jpeg" descr="IMG_7556.jpeg"/>
          <p:cNvPicPr>
            <a:picLocks noChangeAspect="1"/>
          </p:cNvPicPr>
          <p:nvPr>
            <p:ph type="pic" idx="21"/>
          </p:nvPr>
        </p:nvPicPr>
        <p:blipFill>
          <a:blip r:embed="rId2">
            <a:extLst/>
          </a:blip>
          <a:srcRect l="0" t="3602" r="0" b="10139"/>
          <a:stretch>
            <a:fillRect/>
          </a:stretch>
        </p:blipFill>
        <p:spPr>
          <a:xfrm>
            <a:off x="11036895" y="1895871"/>
            <a:ext cx="11505095" cy="9924155"/>
          </a:xfrm>
          <a:prstGeom prst="rect">
            <a:avLst/>
          </a:prstGeom>
        </p:spPr>
      </p:pic>
      <p:sp>
        <p:nvSpPr>
          <p:cNvPr id="188" name="$Who is immadisairaj"/>
          <p:cNvSpPr txBox="1"/>
          <p:nvPr>
            <p:ph type="body" sz="quarter" idx="1"/>
          </p:nvPr>
        </p:nvSpPr>
        <p:spPr>
          <a:xfrm>
            <a:off x="1158882" y="1508046"/>
            <a:ext cx="8680436" cy="1435438"/>
          </a:xfrm>
          <a:prstGeom prst="rect">
            <a:avLst/>
          </a:prstGeom>
        </p:spPr>
        <p:txBody>
          <a:bodyPr/>
          <a:lstStyle>
            <a:lvl1pPr defTabSz="602361">
              <a:defRPr spc="107" sz="5394"/>
            </a:lvl1pPr>
          </a:lstStyle>
          <a:p>
            <a:pPr/>
            <a:r>
              <a:t>$Who is immadisairaj</a:t>
            </a:r>
          </a:p>
        </p:txBody>
      </p:sp>
      <p:sp>
        <p:nvSpPr>
          <p:cNvPr id="189" name="Software Developer @IBM…"/>
          <p:cNvSpPr txBox="1"/>
          <p:nvPr/>
        </p:nvSpPr>
        <p:spPr>
          <a:xfrm>
            <a:off x="879252" y="4433269"/>
            <a:ext cx="9079739" cy="61528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647700" indent="-647700" defTabSz="584200">
              <a:spcBef>
                <a:spcPts val="3300"/>
              </a:spcBef>
              <a:buClr>
                <a:srgbClr val="5B5854"/>
              </a:buClr>
              <a:buSzPct val="200000"/>
              <a:buChar char="•"/>
              <a:defRPr spc="0" sz="5200">
                <a:latin typeface="Graphik Semibold"/>
                <a:ea typeface="Graphik Semibold"/>
                <a:cs typeface="Graphik Semibold"/>
                <a:sym typeface="Graphik Semibold"/>
              </a:defRPr>
            </a:pPr>
            <a:r>
              <a:t>Software Developer @IBM</a:t>
            </a:r>
          </a:p>
          <a:p>
            <a:pPr marL="647700" indent="-647700" defTabSz="584200">
              <a:spcBef>
                <a:spcPts val="3300"/>
              </a:spcBef>
              <a:buClr>
                <a:srgbClr val="5B5854"/>
              </a:buClr>
              <a:buSzPct val="200000"/>
              <a:buChar char="•"/>
              <a:defRPr spc="0" sz="5200">
                <a:latin typeface="Graphik Semibold"/>
                <a:ea typeface="Graphik Semibold"/>
                <a:cs typeface="Graphik Semibold"/>
                <a:sym typeface="Graphik Semibold"/>
              </a:defRPr>
            </a:pPr>
            <a:r>
              <a:t>Flutter Developer</a:t>
            </a:r>
          </a:p>
          <a:p>
            <a:pPr marL="647700" indent="-647700" defTabSz="584200">
              <a:spcBef>
                <a:spcPts val="3300"/>
              </a:spcBef>
              <a:buClr>
                <a:srgbClr val="5B5854"/>
              </a:buClr>
              <a:buSzPct val="200000"/>
              <a:buChar char="•"/>
              <a:defRPr spc="0" sz="5200">
                <a:latin typeface="Graphik Semibold"/>
                <a:ea typeface="Graphik Semibold"/>
                <a:cs typeface="Graphik Semibold"/>
                <a:sym typeface="Graphik Semibold"/>
              </a:defRPr>
            </a:pPr>
            <a:r>
              <a:t>Open-Source Contributor</a:t>
            </a:r>
          </a:p>
          <a:p>
            <a:pPr marL="647700" indent="-647700" defTabSz="584200">
              <a:spcBef>
                <a:spcPts val="3300"/>
              </a:spcBef>
              <a:buClr>
                <a:srgbClr val="5B5854"/>
              </a:buClr>
              <a:buSzPct val="200000"/>
              <a:buChar char="•"/>
              <a:defRPr spc="0" sz="5200">
                <a:latin typeface="Graphik Semibold"/>
                <a:ea typeface="Graphik Semibold"/>
                <a:cs typeface="Graphik Semibold"/>
                <a:sym typeface="Graphik Semibold"/>
              </a:defRPr>
            </a:pPr>
            <a:r>
              <a:t>Packages in pub.dev</a:t>
            </a:r>
          </a:p>
          <a:p>
            <a:pPr marL="647700" indent="-647700" defTabSz="584200">
              <a:spcBef>
                <a:spcPts val="3300"/>
              </a:spcBef>
              <a:buClr>
                <a:srgbClr val="5B5854"/>
              </a:buClr>
              <a:buSzPct val="200000"/>
              <a:buChar char="•"/>
              <a:defRPr spc="0" sz="5200">
                <a:latin typeface="Graphik Semibold"/>
                <a:ea typeface="Graphik Semibold"/>
                <a:cs typeface="Graphik Semibold"/>
                <a:sym typeface="Graphik Semibold"/>
              </a:defRPr>
            </a:pPr>
            <a:r>
              <a:t>Musician</a:t>
            </a:r>
          </a:p>
        </p:txBody>
      </p:sp>
      <p:grpSp>
        <p:nvGrpSpPr>
          <p:cNvPr id="194" name="Group"/>
          <p:cNvGrpSpPr/>
          <p:nvPr/>
        </p:nvGrpSpPr>
        <p:grpSpPr>
          <a:xfrm>
            <a:off x="968749" y="12295222"/>
            <a:ext cx="4199400" cy="859766"/>
            <a:chOff x="0" y="0"/>
            <a:chExt cx="4199399" cy="859764"/>
          </a:xfrm>
        </p:grpSpPr>
        <p:sp>
          <p:nvSpPr>
            <p:cNvPr id="190" name="Rectangle"/>
            <p:cNvSpPr/>
            <p:nvPr/>
          </p:nvSpPr>
          <p:spPr>
            <a:xfrm>
              <a:off x="414109" y="4684"/>
              <a:ext cx="3362681" cy="85508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latin typeface="Graphik Semibold"/>
                  <a:ea typeface="Graphik Semibold"/>
                  <a:cs typeface="Graphik Semibold"/>
                  <a:sym typeface="Graphik Semibold"/>
                </a:defRPr>
              </a:pPr>
            </a:p>
          </p:txBody>
        </p:sp>
        <p:sp>
          <p:nvSpPr>
            <p:cNvPr id="191" name="Circle"/>
            <p:cNvSpPr/>
            <p:nvPr/>
          </p:nvSpPr>
          <p:spPr>
            <a:xfrm>
              <a:off x="3350007" y="7528"/>
              <a:ext cx="849393" cy="849393"/>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latin typeface="Graphik Semibold"/>
                  <a:ea typeface="Graphik Semibold"/>
                  <a:cs typeface="Graphik Semibold"/>
                  <a:sym typeface="Graphik Semibold"/>
                </a:defRPr>
              </a:pPr>
            </a:p>
          </p:txBody>
        </p:sp>
        <p:sp>
          <p:nvSpPr>
            <p:cNvPr id="192" name="@immadisairaj"/>
            <p:cNvSpPr txBox="1"/>
            <p:nvPr/>
          </p:nvSpPr>
          <p:spPr>
            <a:xfrm>
              <a:off x="717552" y="0"/>
              <a:ext cx="3374321" cy="7540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spcBef>
                  <a:spcPts val="3200"/>
                </a:spcBef>
                <a:defRPr spc="-104" sz="3500">
                  <a:solidFill>
                    <a:srgbClr val="000000"/>
                  </a:solidFill>
                  <a:latin typeface="Graphik Semibold"/>
                  <a:ea typeface="Graphik Semibold"/>
                  <a:cs typeface="Graphik Semibold"/>
                  <a:sym typeface="Graphik Semibold"/>
                </a:defRPr>
              </a:lvl1pPr>
            </a:lstStyle>
            <a:p>
              <a:pPr/>
              <a:r>
                <a:t>@immadisairaj</a:t>
              </a:r>
            </a:p>
          </p:txBody>
        </p:sp>
        <p:pic>
          <p:nvPicPr>
            <p:cNvPr id="193" name="sl_z_072523_61700_01.jpg" descr="sl_z_072523_61700_01.jpg"/>
            <p:cNvPicPr>
              <a:picLocks noChangeAspect="1"/>
            </p:cNvPicPr>
            <p:nvPr/>
          </p:nvPicPr>
          <p:blipFill>
            <a:blip r:embed="rId3">
              <a:extLst/>
            </a:blip>
            <a:srcRect l="0" t="0" r="0" b="0"/>
            <a:stretch>
              <a:fillRect/>
            </a:stretch>
          </p:blipFill>
          <p:spPr>
            <a:xfrm>
              <a:off x="0" y="4684"/>
              <a:ext cx="855081" cy="855081"/>
            </a:xfrm>
            <a:prstGeom prst="rect">
              <a:avLst/>
            </a:prstGeom>
            <a:ln w="12700" cap="flat">
              <a:noFill/>
              <a:miter lim="400000"/>
            </a:ln>
            <a:effectLst/>
          </p:spPr>
        </p:pic>
      </p:grpSp>
      <p:sp>
        <p:nvSpPr>
          <p:cNvPr id="195" name="https://immadisairaj.dev"/>
          <p:cNvSpPr txBox="1"/>
          <p:nvPr/>
        </p:nvSpPr>
        <p:spPr>
          <a:xfrm>
            <a:off x="2592330" y="2901762"/>
            <a:ext cx="5653583"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pc="76" sz="3800" u="sng">
                <a:hlinkClick r:id="rId4" invalidUrl="" action="" tgtFrame="" tooltip="" history="1" highlightClick="0" endSnd="0"/>
              </a:defRPr>
            </a:lvl1pPr>
          </a:lstStyle>
          <a:p>
            <a:pPr>
              <a:defRPr u="none"/>
            </a:pPr>
            <a:r>
              <a:rPr u="sng">
                <a:hlinkClick r:id="rId4" invalidUrl="" action="" tgtFrame="" tooltip="" history="1" highlightClick="0" endSnd="0"/>
              </a:rPr>
              <a:t>https://immadisairaj.dev</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Usual Cross-Platform"/>
          <p:cNvSpPr txBox="1"/>
          <p:nvPr>
            <p:ph type="title" idx="4294967295"/>
          </p:nvPr>
        </p:nvSpPr>
        <p:spPr>
          <a:prstGeom prst="rect">
            <a:avLst/>
          </a:prstGeom>
        </p:spPr>
        <p:txBody>
          <a:bodyPr/>
          <a:lstStyle>
            <a:lvl1pPr defTabSz="634745">
              <a:defRPr spc="113" sz="5684"/>
            </a:lvl1pPr>
          </a:lstStyle>
          <a:p>
            <a:pPr/>
            <a:r>
              <a:t>Usual Cross-Platform</a:t>
            </a:r>
          </a:p>
        </p:txBody>
      </p:sp>
      <p:sp>
        <p:nvSpPr>
          <p:cNvPr id="296" name="JS or some code"/>
          <p:cNvSpPr/>
          <p:nvPr/>
        </p:nvSpPr>
        <p:spPr>
          <a:xfrm>
            <a:off x="3722546" y="4092074"/>
            <a:ext cx="4684221" cy="2590129"/>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spc="59" sz="3000">
                <a:solidFill>
                  <a:srgbClr val="FFFFFF"/>
                </a:solidFill>
                <a:latin typeface="+mn-lt"/>
                <a:ea typeface="+mn-ea"/>
                <a:cs typeface="+mn-cs"/>
                <a:sym typeface="Futura"/>
              </a:defRPr>
            </a:lvl1pPr>
          </a:lstStyle>
          <a:p>
            <a:pPr/>
            <a:r>
              <a:t>JS or some code</a:t>
            </a:r>
          </a:p>
        </p:txBody>
      </p:sp>
      <p:sp>
        <p:nvSpPr>
          <p:cNvPr id="297" name="Library"/>
          <p:cNvSpPr/>
          <p:nvPr/>
        </p:nvSpPr>
        <p:spPr>
          <a:xfrm>
            <a:off x="2610687" y="8296212"/>
            <a:ext cx="4684221" cy="2590128"/>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spc="59" sz="3000">
                <a:solidFill>
                  <a:srgbClr val="FFFFFF"/>
                </a:solidFill>
                <a:latin typeface="+mn-lt"/>
                <a:ea typeface="+mn-ea"/>
                <a:cs typeface="+mn-cs"/>
                <a:sym typeface="Futura"/>
              </a:defRPr>
            </a:lvl1pPr>
          </a:lstStyle>
          <a:p>
            <a:pPr/>
            <a:r>
              <a:t>Library</a:t>
            </a:r>
          </a:p>
        </p:txBody>
      </p:sp>
      <p:sp>
        <p:nvSpPr>
          <p:cNvPr id="298" name="Line"/>
          <p:cNvSpPr/>
          <p:nvPr/>
        </p:nvSpPr>
        <p:spPr>
          <a:xfrm flipH="1">
            <a:off x="5234583" y="6896699"/>
            <a:ext cx="402839" cy="1199877"/>
          </a:xfrm>
          <a:prstGeom prst="line">
            <a:avLst/>
          </a:prstGeom>
          <a:ln w="889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299" name="Line"/>
          <p:cNvSpPr/>
          <p:nvPr/>
        </p:nvSpPr>
        <p:spPr>
          <a:xfrm>
            <a:off x="7373955" y="9591276"/>
            <a:ext cx="3583894" cy="1"/>
          </a:xfrm>
          <a:prstGeom prst="line">
            <a:avLst/>
          </a:prstGeom>
          <a:ln w="889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300" name="Components"/>
          <p:cNvSpPr txBox="1"/>
          <p:nvPr/>
        </p:nvSpPr>
        <p:spPr>
          <a:xfrm>
            <a:off x="7680816" y="9693040"/>
            <a:ext cx="279774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spcBef>
                <a:spcPts val="4000"/>
              </a:spcBef>
              <a:defRPr spc="70" sz="3500"/>
            </a:lvl1pPr>
          </a:lstStyle>
          <a:p>
            <a:pPr/>
            <a:r>
              <a:t>Components</a:t>
            </a:r>
          </a:p>
        </p:txBody>
      </p:sp>
      <p:sp>
        <p:nvSpPr>
          <p:cNvPr id="301" name="Canvas…"/>
          <p:cNvSpPr/>
          <p:nvPr/>
        </p:nvSpPr>
        <p:spPr>
          <a:xfrm>
            <a:off x="11219922" y="7566478"/>
            <a:ext cx="4684221" cy="2590128"/>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spcBef>
                <a:spcPts val="0"/>
              </a:spcBef>
              <a:defRPr cap="all" spc="59" sz="3000">
                <a:solidFill>
                  <a:srgbClr val="FFFFFF"/>
                </a:solidFill>
                <a:latin typeface="+mn-lt"/>
                <a:ea typeface="+mn-ea"/>
                <a:cs typeface="+mn-cs"/>
                <a:sym typeface="Futura"/>
              </a:defRPr>
            </a:pPr>
            <a:r>
              <a:t>Canvas</a:t>
            </a:r>
          </a:p>
          <a:p>
            <a:pPr algn="ctr">
              <a:spcBef>
                <a:spcPts val="0"/>
              </a:spcBef>
              <a:defRPr cap="all" spc="59" sz="3000">
                <a:solidFill>
                  <a:srgbClr val="FFFFFF"/>
                </a:solidFill>
                <a:latin typeface="+mn-lt"/>
                <a:ea typeface="+mn-ea"/>
                <a:cs typeface="+mn-cs"/>
                <a:sym typeface="Futura"/>
              </a:defRPr>
            </a:pPr>
            <a:r>
              <a:t>Object</a:t>
            </a:r>
          </a:p>
        </p:txBody>
      </p:sp>
      <p:sp>
        <p:nvSpPr>
          <p:cNvPr id="302" name="Device"/>
          <p:cNvSpPr/>
          <p:nvPr/>
        </p:nvSpPr>
        <p:spPr>
          <a:xfrm>
            <a:off x="18516170" y="7566478"/>
            <a:ext cx="4684221" cy="2590128"/>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spc="59" sz="3000">
                <a:solidFill>
                  <a:srgbClr val="FFFFFF"/>
                </a:solidFill>
                <a:latin typeface="+mn-lt"/>
                <a:ea typeface="+mn-ea"/>
                <a:cs typeface="+mn-cs"/>
                <a:sym typeface="Futura"/>
              </a:defRPr>
            </a:lvl1pPr>
          </a:lstStyle>
          <a:p>
            <a:pPr/>
            <a:r>
              <a:t>Device</a:t>
            </a:r>
          </a:p>
        </p:txBody>
      </p:sp>
      <p:sp>
        <p:nvSpPr>
          <p:cNvPr id="303" name="Line"/>
          <p:cNvSpPr/>
          <p:nvPr/>
        </p:nvSpPr>
        <p:spPr>
          <a:xfrm>
            <a:off x="16252542" y="9048103"/>
            <a:ext cx="1915228" cy="1"/>
          </a:xfrm>
          <a:prstGeom prst="line">
            <a:avLst/>
          </a:prstGeom>
          <a:ln w="889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304" name="Android…"/>
          <p:cNvSpPr txBox="1"/>
          <p:nvPr/>
        </p:nvSpPr>
        <p:spPr>
          <a:xfrm>
            <a:off x="16166216" y="7561823"/>
            <a:ext cx="2087881" cy="1280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nSpc>
                <a:spcPct val="10000"/>
              </a:lnSpc>
              <a:spcBef>
                <a:spcPts val="4000"/>
              </a:spcBef>
              <a:defRPr spc="70" sz="3500"/>
            </a:pPr>
            <a:r>
              <a:t>Android</a:t>
            </a:r>
          </a:p>
          <a:p>
            <a:pPr>
              <a:lnSpc>
                <a:spcPct val="10000"/>
              </a:lnSpc>
              <a:spcBef>
                <a:spcPts val="4000"/>
              </a:spcBef>
              <a:defRPr spc="70" sz="3500"/>
            </a:pPr>
            <a:r>
              <a:t>Renders  </a:t>
            </a:r>
          </a:p>
        </p:txBody>
      </p:sp>
      <p:sp>
        <p:nvSpPr>
          <p:cNvPr id="305" name="Using Skia"/>
          <p:cNvSpPr txBox="1"/>
          <p:nvPr/>
        </p:nvSpPr>
        <p:spPr>
          <a:xfrm>
            <a:off x="16005085" y="9254224"/>
            <a:ext cx="241014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10000"/>
              </a:lnSpc>
              <a:spcBef>
                <a:spcPts val="4000"/>
              </a:spcBef>
              <a:defRPr spc="70" sz="3500"/>
            </a:lvl1pPr>
          </a:lstStyle>
          <a:p>
            <a:pPr/>
            <a:r>
              <a:t>Using Skia </a:t>
            </a:r>
          </a:p>
        </p:txBody>
      </p:sp>
      <p:sp>
        <p:nvSpPr>
          <p:cNvPr id="306" name="Abstract Layer…"/>
          <p:cNvSpPr/>
          <p:nvPr/>
        </p:nvSpPr>
        <p:spPr>
          <a:xfrm>
            <a:off x="1442682" y="9844559"/>
            <a:ext cx="4684221" cy="2590128"/>
          </a:xfrm>
          <a:prstGeom prst="rect">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spcBef>
                <a:spcPts val="0"/>
              </a:spcBef>
              <a:defRPr cap="all" spc="59" sz="3000">
                <a:solidFill>
                  <a:srgbClr val="FFFFFF"/>
                </a:solidFill>
                <a:latin typeface="+mn-lt"/>
                <a:ea typeface="+mn-ea"/>
                <a:cs typeface="+mn-cs"/>
                <a:sym typeface="Futura"/>
              </a:defRPr>
            </a:pPr>
            <a:r>
              <a:t>Abstract Layer</a:t>
            </a:r>
          </a:p>
          <a:p>
            <a:pPr algn="ctr">
              <a:spcBef>
                <a:spcPts val="0"/>
              </a:spcBef>
              <a:defRPr cap="all" spc="59" sz="3000">
                <a:solidFill>
                  <a:srgbClr val="FFFFFF"/>
                </a:solidFill>
                <a:latin typeface="+mn-lt"/>
                <a:ea typeface="+mn-ea"/>
                <a:cs typeface="+mn-cs"/>
                <a:sym typeface="Futura"/>
              </a:defRPr>
            </a:pPr>
            <a:r>
              <a:t>UI Libraries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Flutter"/>
          <p:cNvSpPr txBox="1"/>
          <p:nvPr>
            <p:ph type="title" idx="4294967295"/>
          </p:nvPr>
        </p:nvSpPr>
        <p:spPr>
          <a:prstGeom prst="rect">
            <a:avLst/>
          </a:prstGeom>
        </p:spPr>
        <p:txBody>
          <a:bodyPr/>
          <a:lstStyle>
            <a:lvl1pPr defTabSz="634745">
              <a:defRPr spc="113" sz="5684"/>
            </a:lvl1pPr>
          </a:lstStyle>
          <a:p>
            <a:pPr/>
            <a:r>
              <a:t>Flutter</a:t>
            </a:r>
          </a:p>
        </p:txBody>
      </p:sp>
      <p:sp>
        <p:nvSpPr>
          <p:cNvPr id="311" name="Dart Code"/>
          <p:cNvSpPr/>
          <p:nvPr/>
        </p:nvSpPr>
        <p:spPr>
          <a:xfrm>
            <a:off x="2610687" y="3491950"/>
            <a:ext cx="4684221" cy="259012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spc="59" sz="3000">
                <a:solidFill>
                  <a:srgbClr val="FFFFFF"/>
                </a:solidFill>
                <a:latin typeface="+mn-lt"/>
                <a:ea typeface="+mn-ea"/>
                <a:cs typeface="+mn-cs"/>
                <a:sym typeface="Futura"/>
              </a:defRPr>
            </a:lvl1pPr>
          </a:lstStyle>
          <a:p>
            <a:pPr/>
            <a:r>
              <a:t>Dart Code</a:t>
            </a:r>
          </a:p>
        </p:txBody>
      </p:sp>
      <p:sp>
        <p:nvSpPr>
          <p:cNvPr id="312" name="Flutter Library"/>
          <p:cNvSpPr/>
          <p:nvPr/>
        </p:nvSpPr>
        <p:spPr>
          <a:xfrm>
            <a:off x="2610687" y="8296212"/>
            <a:ext cx="4684221" cy="2590128"/>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spc="59" sz="3000">
                <a:solidFill>
                  <a:srgbClr val="FFFFFF"/>
                </a:solidFill>
                <a:latin typeface="+mn-lt"/>
                <a:ea typeface="+mn-ea"/>
                <a:cs typeface="+mn-cs"/>
                <a:sym typeface="Futura"/>
              </a:defRPr>
            </a:lvl1pPr>
          </a:lstStyle>
          <a:p>
            <a:pPr/>
            <a:r>
              <a:t>Flutter Library</a:t>
            </a:r>
          </a:p>
        </p:txBody>
      </p:sp>
      <p:sp>
        <p:nvSpPr>
          <p:cNvPr id="313" name="Line"/>
          <p:cNvSpPr/>
          <p:nvPr/>
        </p:nvSpPr>
        <p:spPr>
          <a:xfrm>
            <a:off x="7530445" y="4997542"/>
            <a:ext cx="3281921" cy="928029"/>
          </a:xfrm>
          <a:prstGeom prst="line">
            <a:avLst/>
          </a:prstGeom>
          <a:ln w="889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314" name="Line"/>
          <p:cNvSpPr/>
          <p:nvPr/>
        </p:nvSpPr>
        <p:spPr>
          <a:xfrm flipV="1">
            <a:off x="7373955" y="6810025"/>
            <a:ext cx="3439814" cy="2781252"/>
          </a:xfrm>
          <a:prstGeom prst="line">
            <a:avLst/>
          </a:prstGeom>
          <a:ln w="889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315" name="Components"/>
          <p:cNvSpPr txBox="1"/>
          <p:nvPr/>
        </p:nvSpPr>
        <p:spPr>
          <a:xfrm>
            <a:off x="8596795" y="8542480"/>
            <a:ext cx="279774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spcBef>
                <a:spcPts val="4000"/>
              </a:spcBef>
              <a:defRPr spc="70" sz="3500"/>
            </a:lvl1pPr>
          </a:lstStyle>
          <a:p>
            <a:pPr/>
            <a:r>
              <a:t>Components</a:t>
            </a:r>
          </a:p>
        </p:txBody>
      </p:sp>
      <p:sp>
        <p:nvSpPr>
          <p:cNvPr id="316" name="Canvas…"/>
          <p:cNvSpPr/>
          <p:nvPr/>
        </p:nvSpPr>
        <p:spPr>
          <a:xfrm>
            <a:off x="18541570" y="3915976"/>
            <a:ext cx="4684221" cy="2590128"/>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spcBef>
                <a:spcPts val="0"/>
              </a:spcBef>
              <a:defRPr cap="all" spc="59" sz="3000">
                <a:solidFill>
                  <a:srgbClr val="FFFFFF"/>
                </a:solidFill>
                <a:latin typeface="+mn-lt"/>
                <a:ea typeface="+mn-ea"/>
                <a:cs typeface="+mn-cs"/>
                <a:sym typeface="Futura"/>
              </a:defRPr>
            </a:pPr>
            <a:r>
              <a:t>Canvas</a:t>
            </a:r>
          </a:p>
          <a:p>
            <a:pPr algn="ctr">
              <a:spcBef>
                <a:spcPts val="0"/>
              </a:spcBef>
              <a:defRPr cap="all" spc="59" sz="3000">
                <a:solidFill>
                  <a:srgbClr val="FFFFFF"/>
                </a:solidFill>
                <a:latin typeface="+mn-lt"/>
                <a:ea typeface="+mn-ea"/>
                <a:cs typeface="+mn-cs"/>
                <a:sym typeface="Futura"/>
              </a:defRPr>
            </a:pPr>
            <a:r>
              <a:t>Object</a:t>
            </a:r>
          </a:p>
        </p:txBody>
      </p:sp>
      <p:sp>
        <p:nvSpPr>
          <p:cNvPr id="317" name="Device"/>
          <p:cNvSpPr/>
          <p:nvPr/>
        </p:nvSpPr>
        <p:spPr>
          <a:xfrm>
            <a:off x="18516170" y="7947478"/>
            <a:ext cx="4684221" cy="2590128"/>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spc="59" sz="3000">
                <a:solidFill>
                  <a:srgbClr val="FFFFFF"/>
                </a:solidFill>
                <a:latin typeface="+mn-lt"/>
                <a:ea typeface="+mn-ea"/>
                <a:cs typeface="+mn-cs"/>
                <a:sym typeface="Futura"/>
              </a:defRPr>
            </a:lvl1pPr>
          </a:lstStyle>
          <a:p>
            <a:pPr/>
            <a:r>
              <a:t>Device</a:t>
            </a:r>
          </a:p>
        </p:txBody>
      </p:sp>
      <p:sp>
        <p:nvSpPr>
          <p:cNvPr id="318" name="Line"/>
          <p:cNvSpPr/>
          <p:nvPr/>
        </p:nvSpPr>
        <p:spPr>
          <a:xfrm>
            <a:off x="20726466" y="6565607"/>
            <a:ext cx="1" cy="1280161"/>
          </a:xfrm>
          <a:prstGeom prst="line">
            <a:avLst/>
          </a:prstGeom>
          <a:ln w="889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
        <p:nvSpPr>
          <p:cNvPr id="319" name="Renders"/>
          <p:cNvSpPr txBox="1"/>
          <p:nvPr/>
        </p:nvSpPr>
        <p:spPr>
          <a:xfrm>
            <a:off x="16166216" y="5312363"/>
            <a:ext cx="208788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10000"/>
              </a:lnSpc>
              <a:spcBef>
                <a:spcPts val="4000"/>
              </a:spcBef>
              <a:defRPr spc="70" sz="3500"/>
            </a:lvl1pPr>
          </a:lstStyle>
          <a:p>
            <a:pPr/>
            <a:r>
              <a:t>Renders  </a:t>
            </a:r>
          </a:p>
        </p:txBody>
      </p:sp>
      <p:sp>
        <p:nvSpPr>
          <p:cNvPr id="320" name="Using Skia…"/>
          <p:cNvSpPr txBox="1"/>
          <p:nvPr/>
        </p:nvSpPr>
        <p:spPr>
          <a:xfrm>
            <a:off x="15918322" y="6281420"/>
            <a:ext cx="2648396" cy="1280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nSpc>
                <a:spcPct val="10000"/>
              </a:lnSpc>
              <a:spcBef>
                <a:spcPts val="4000"/>
              </a:spcBef>
              <a:defRPr spc="70" sz="3500"/>
            </a:pPr>
            <a:r>
              <a:t>Using Skia</a:t>
            </a:r>
          </a:p>
          <a:p>
            <a:pPr>
              <a:lnSpc>
                <a:spcPct val="10000"/>
              </a:lnSpc>
              <a:spcBef>
                <a:spcPts val="4000"/>
              </a:spcBef>
              <a:defRPr spc="70" sz="3500"/>
            </a:pPr>
            <a:r>
              <a:t>Or Impeller </a:t>
            </a:r>
          </a:p>
        </p:txBody>
      </p:sp>
      <p:sp>
        <p:nvSpPr>
          <p:cNvPr id="321" name="Call"/>
          <p:cNvSpPr txBox="1"/>
          <p:nvPr/>
        </p:nvSpPr>
        <p:spPr>
          <a:xfrm>
            <a:off x="8996205" y="4855440"/>
            <a:ext cx="906845"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10000"/>
              </a:lnSpc>
              <a:spcBef>
                <a:spcPts val="4000"/>
              </a:spcBef>
              <a:defRPr spc="70" sz="3500"/>
            </a:lvl1pPr>
          </a:lstStyle>
          <a:p>
            <a:pPr/>
            <a:r>
              <a:t>Call</a:t>
            </a:r>
          </a:p>
        </p:txBody>
      </p:sp>
      <p:sp>
        <p:nvSpPr>
          <p:cNvPr id="322" name="Flutter Engine"/>
          <p:cNvSpPr/>
          <p:nvPr/>
        </p:nvSpPr>
        <p:spPr>
          <a:xfrm>
            <a:off x="11036896" y="4698055"/>
            <a:ext cx="4684220" cy="2590128"/>
          </a:xfrm>
          <a:prstGeom prst="rect">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spc="59" sz="3000">
                <a:solidFill>
                  <a:srgbClr val="FFFFFF"/>
                </a:solidFill>
                <a:latin typeface="+mn-lt"/>
                <a:ea typeface="+mn-ea"/>
                <a:cs typeface="+mn-cs"/>
                <a:sym typeface="Futura"/>
              </a:defRPr>
            </a:lvl1pPr>
          </a:lstStyle>
          <a:p>
            <a:pPr/>
            <a:r>
              <a:t>Flutter Engine</a:t>
            </a:r>
          </a:p>
        </p:txBody>
      </p:sp>
      <p:sp>
        <p:nvSpPr>
          <p:cNvPr id="323" name="Line"/>
          <p:cNvSpPr/>
          <p:nvPr/>
        </p:nvSpPr>
        <p:spPr>
          <a:xfrm>
            <a:off x="15880222" y="5993119"/>
            <a:ext cx="2648396" cy="1"/>
          </a:xfrm>
          <a:prstGeom prst="line">
            <a:avLst/>
          </a:prstGeom>
          <a:ln w="889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Flutter"/>
          <p:cNvSpPr txBox="1"/>
          <p:nvPr>
            <p:ph type="title" idx="4294967295"/>
          </p:nvPr>
        </p:nvSpPr>
        <p:spPr>
          <a:prstGeom prst="rect">
            <a:avLst/>
          </a:prstGeom>
        </p:spPr>
        <p:txBody>
          <a:bodyPr/>
          <a:lstStyle>
            <a:lvl1pPr defTabSz="634745">
              <a:defRPr spc="113" sz="5684"/>
            </a:lvl1pPr>
          </a:lstStyle>
          <a:p>
            <a:pPr/>
            <a:r>
              <a:t>Flutter</a:t>
            </a:r>
          </a:p>
        </p:txBody>
      </p:sp>
      <p:sp>
        <p:nvSpPr>
          <p:cNvPr id="328" name="Basically Paint a New"/>
          <p:cNvSpPr txBox="1"/>
          <p:nvPr/>
        </p:nvSpPr>
        <p:spPr>
          <a:xfrm>
            <a:off x="7536646" y="6468919"/>
            <a:ext cx="9310709" cy="10575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spcBef>
                <a:spcPts val="0"/>
              </a:spcBef>
              <a:defRPr cap="all" spc="116" sz="5800">
                <a:latin typeface="+mn-lt"/>
                <a:ea typeface="+mn-ea"/>
                <a:cs typeface="+mn-cs"/>
                <a:sym typeface="Futura"/>
              </a:defRPr>
            </a:lvl1pPr>
          </a:lstStyle>
          <a:p>
            <a:pPr/>
            <a:r>
              <a:t>Basically Paint a New</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o, what about interacting with native Things?"/>
          <p:cNvSpPr txBox="1"/>
          <p:nvPr>
            <p:ph type="title"/>
          </p:nvPr>
        </p:nvSpPr>
        <p:spPr>
          <a:prstGeom prst="rect">
            <a:avLst/>
          </a:prstGeom>
        </p:spPr>
        <p:txBody>
          <a:bodyPr/>
          <a:lstStyle>
            <a:lvl1pPr>
              <a:lnSpc>
                <a:spcPct val="80000"/>
              </a:lnSpc>
              <a:defRPr spc="209" sz="10500"/>
            </a:lvl1pPr>
          </a:lstStyle>
          <a:p>
            <a:pPr/>
            <a:r>
              <a:t>So, what about interacting with native Things?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Platform Channels"/>
          <p:cNvSpPr txBox="1"/>
          <p:nvPr>
            <p:ph type="title" idx="4294967295"/>
          </p:nvPr>
        </p:nvSpPr>
        <p:spPr>
          <a:prstGeom prst="rect">
            <a:avLst/>
          </a:prstGeom>
        </p:spPr>
        <p:txBody>
          <a:bodyPr/>
          <a:lstStyle>
            <a:lvl1pPr defTabSz="634745">
              <a:defRPr spc="113" sz="5684"/>
            </a:lvl1pPr>
          </a:lstStyle>
          <a:p>
            <a:pPr/>
            <a:r>
              <a:t>Platform Channels</a:t>
            </a:r>
          </a:p>
        </p:txBody>
      </p:sp>
      <p:pic>
        <p:nvPicPr>
          <p:cNvPr id="333" name="Image" descr="Image"/>
          <p:cNvPicPr>
            <a:picLocks noChangeAspect="1"/>
          </p:cNvPicPr>
          <p:nvPr/>
        </p:nvPicPr>
        <p:blipFill>
          <a:blip r:embed="rId3">
            <a:extLst/>
          </a:blip>
          <a:stretch>
            <a:fillRect/>
          </a:stretch>
        </p:blipFill>
        <p:spPr>
          <a:xfrm>
            <a:off x="7038825" y="2217349"/>
            <a:ext cx="10306350" cy="9535302"/>
          </a:xfrm>
          <a:prstGeom prst="rect">
            <a:avLst/>
          </a:prstGeom>
          <a:ln w="12700">
            <a:miter lim="400000"/>
          </a:ln>
          <a:effectLst>
            <a:outerShdw sx="100000" sy="100000" kx="0" ky="0" algn="b" rotWithShape="0" blurRad="127000" dist="76200" dir="2700000">
              <a:srgbClr val="000000">
                <a:alpha val="75000"/>
              </a:srgbClr>
            </a:outerShdw>
          </a:effectLst>
        </p:spPr>
      </p:pic>
      <p:sp>
        <p:nvSpPr>
          <p:cNvPr id="334" name="Source: Flutter Docs"/>
          <p:cNvSpPr txBox="1"/>
          <p:nvPr/>
        </p:nvSpPr>
        <p:spPr>
          <a:xfrm>
            <a:off x="18794909" y="12185156"/>
            <a:ext cx="4760291"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ctr">
              <a:spcBef>
                <a:spcPts val="0"/>
              </a:spcBef>
              <a:defRPr i="1" spc="76" sz="3800">
                <a:solidFill>
                  <a:schemeClr val="accent5">
                    <a:satOff val="-10854"/>
                    <a:lumOff val="-10463"/>
                  </a:schemeClr>
                </a:solidFill>
              </a:defRPr>
            </a:pPr>
            <a:r>
              <a:t>Source: </a:t>
            </a:r>
            <a:r>
              <a:rPr u="sng">
                <a:hlinkClick r:id="rId4" invalidUrl="" action="" tgtFrame="" tooltip="" history="1" highlightClick="0" endSnd="0"/>
              </a:rPr>
              <a:t>Flutter Docs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Foreign Function Interface (FFI)"/>
          <p:cNvSpPr txBox="1"/>
          <p:nvPr>
            <p:ph type="title"/>
          </p:nvPr>
        </p:nvSpPr>
        <p:spPr>
          <a:prstGeom prst="rect">
            <a:avLst/>
          </a:prstGeom>
        </p:spPr>
        <p:txBody>
          <a:bodyPr/>
          <a:lstStyle>
            <a:lvl1pPr>
              <a:defRPr spc="116" sz="5800"/>
            </a:lvl1pPr>
          </a:lstStyle>
          <a:p>
            <a:pPr/>
            <a:r>
              <a:t>Foreign Function Interface (FFI)</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Thank you"/>
          <p:cNvSpPr txBox="1"/>
          <p:nvPr>
            <p:ph type="title"/>
          </p:nvPr>
        </p:nvSpPr>
        <p:spPr>
          <a:prstGeom prst="rect">
            <a:avLst/>
          </a:prstGeom>
        </p:spPr>
        <p:txBody>
          <a:bodyPr/>
          <a:lstStyle/>
          <a:p>
            <a:pPr/>
            <a:r>
              <a:t>Thank you</a:t>
            </a:r>
          </a:p>
        </p:txBody>
      </p:sp>
      <p:grpSp>
        <p:nvGrpSpPr>
          <p:cNvPr id="347" name="Group"/>
          <p:cNvGrpSpPr/>
          <p:nvPr/>
        </p:nvGrpSpPr>
        <p:grpSpPr>
          <a:xfrm>
            <a:off x="19382762" y="12168880"/>
            <a:ext cx="4199400" cy="859766"/>
            <a:chOff x="0" y="0"/>
            <a:chExt cx="4199399" cy="859764"/>
          </a:xfrm>
        </p:grpSpPr>
        <p:sp>
          <p:nvSpPr>
            <p:cNvPr id="343" name="Rectangle"/>
            <p:cNvSpPr/>
            <p:nvPr/>
          </p:nvSpPr>
          <p:spPr>
            <a:xfrm>
              <a:off x="414109" y="4684"/>
              <a:ext cx="3362681" cy="85508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latin typeface="Graphik Semibold"/>
                  <a:ea typeface="Graphik Semibold"/>
                  <a:cs typeface="Graphik Semibold"/>
                  <a:sym typeface="Graphik Semibold"/>
                </a:defRPr>
              </a:pPr>
            </a:p>
          </p:txBody>
        </p:sp>
        <p:sp>
          <p:nvSpPr>
            <p:cNvPr id="344" name="Circle"/>
            <p:cNvSpPr/>
            <p:nvPr/>
          </p:nvSpPr>
          <p:spPr>
            <a:xfrm>
              <a:off x="3350007" y="7528"/>
              <a:ext cx="849393" cy="849393"/>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latin typeface="Graphik Semibold"/>
                  <a:ea typeface="Graphik Semibold"/>
                  <a:cs typeface="Graphik Semibold"/>
                  <a:sym typeface="Graphik Semibold"/>
                </a:defRPr>
              </a:pPr>
            </a:p>
          </p:txBody>
        </p:sp>
        <p:sp>
          <p:nvSpPr>
            <p:cNvPr id="345" name="@immadisairaj"/>
            <p:cNvSpPr txBox="1"/>
            <p:nvPr/>
          </p:nvSpPr>
          <p:spPr>
            <a:xfrm>
              <a:off x="717552" y="0"/>
              <a:ext cx="3374321" cy="7540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spcBef>
                  <a:spcPts val="3200"/>
                </a:spcBef>
                <a:defRPr spc="-104" sz="3500">
                  <a:solidFill>
                    <a:srgbClr val="000000"/>
                  </a:solidFill>
                  <a:latin typeface="Graphik Semibold"/>
                  <a:ea typeface="Graphik Semibold"/>
                  <a:cs typeface="Graphik Semibold"/>
                  <a:sym typeface="Graphik Semibold"/>
                </a:defRPr>
              </a:lvl1pPr>
            </a:lstStyle>
            <a:p>
              <a:pPr/>
              <a:r>
                <a:t>@immadisairaj</a:t>
              </a:r>
            </a:p>
          </p:txBody>
        </p:sp>
        <p:pic>
          <p:nvPicPr>
            <p:cNvPr id="346" name="sl_z_072523_61700_01.jpg" descr="sl_z_072523_61700_01.jpg"/>
            <p:cNvPicPr>
              <a:picLocks noChangeAspect="1"/>
            </p:cNvPicPr>
            <p:nvPr/>
          </p:nvPicPr>
          <p:blipFill>
            <a:blip r:embed="rId2">
              <a:extLst/>
            </a:blip>
            <a:srcRect l="0" t="0" r="0" b="0"/>
            <a:stretch>
              <a:fillRect/>
            </a:stretch>
          </p:blipFill>
          <p:spPr>
            <a:xfrm>
              <a:off x="0" y="4684"/>
              <a:ext cx="855081" cy="85508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Flutter is Everywhere"/>
          <p:cNvSpPr txBox="1"/>
          <p:nvPr>
            <p:ph type="title"/>
          </p:nvPr>
        </p:nvSpPr>
        <p:spPr>
          <a:prstGeom prst="rect">
            <a:avLst/>
          </a:prstGeom>
        </p:spPr>
        <p:txBody>
          <a:bodyPr/>
          <a:lstStyle>
            <a:lvl1pPr>
              <a:defRPr spc="278" sz="13900"/>
            </a:lvl1pPr>
          </a:lstStyle>
          <a:p>
            <a:pPr/>
            <a:r>
              <a:t>Flutter is Everywhere</a:t>
            </a:r>
          </a:p>
        </p:txBody>
      </p:sp>
      <p:sp>
        <p:nvSpPr>
          <p:cNvPr id="198" name="Many applications built with Flutter"/>
          <p:cNvSpPr txBox="1"/>
          <p:nvPr/>
        </p:nvSpPr>
        <p:spPr>
          <a:xfrm>
            <a:off x="4382645" y="8096875"/>
            <a:ext cx="15618710" cy="10575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spcBef>
                <a:spcPts val="0"/>
              </a:spcBef>
              <a:defRPr cap="all" spc="116" sz="5800">
                <a:latin typeface="+mn-lt"/>
                <a:ea typeface="+mn-ea"/>
                <a:cs typeface="+mn-cs"/>
                <a:sym typeface="Futura"/>
              </a:defRPr>
            </a:lvl1pPr>
          </a:lstStyle>
          <a:p>
            <a:pPr/>
            <a:r>
              <a:t>Many applications built with Flutter</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98"/>
                                        </p:tgtEl>
                                        <p:attrNameLst>
                                          <p:attrName>style.visibility</p:attrName>
                                        </p:attrNameLst>
                                      </p:cBhvr>
                                      <p:to>
                                        <p:strVal val="visible"/>
                                      </p:to>
                                    </p:set>
                                    <p:anim calcmode="lin" valueType="num">
                                      <p:cBhvr>
                                        <p:cTn id="7" dur="1000" fill="hold"/>
                                        <p:tgtEl>
                                          <p:spTgt spid="198"/>
                                        </p:tgtEl>
                                        <p:attrNameLst>
                                          <p:attrName>ppt_w</p:attrName>
                                        </p:attrNameLst>
                                      </p:cBhvr>
                                      <p:tavLst>
                                        <p:tav tm="0">
                                          <p:val>
                                            <p:fltVal val="0"/>
                                          </p:val>
                                        </p:tav>
                                        <p:tav tm="100000">
                                          <p:val>
                                            <p:strVal val="#ppt_w"/>
                                          </p:val>
                                        </p:tav>
                                      </p:tavLst>
                                    </p:anim>
                                    <p:anim calcmode="lin" valueType="num">
                                      <p:cBhvr>
                                        <p:cTn id="8" dur="1000" fill="hold"/>
                                        <p:tgtEl>
                                          <p:spTgt spid="1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Screenshot 2024-02-08 at 15.25.19.png" descr="Screenshot 2024-02-08 at 15.25.19.png"/>
          <p:cNvPicPr>
            <a:picLocks noChangeAspect="1"/>
          </p:cNvPicPr>
          <p:nvPr/>
        </p:nvPicPr>
        <p:blipFill>
          <a:blip r:embed="rId2">
            <a:extLst/>
          </a:blip>
          <a:stretch>
            <a:fillRect/>
          </a:stretch>
        </p:blipFill>
        <p:spPr>
          <a:xfrm>
            <a:off x="2754594" y="1704052"/>
            <a:ext cx="8500755" cy="4711449"/>
          </a:xfrm>
          <a:prstGeom prst="rect">
            <a:avLst/>
          </a:prstGeom>
          <a:ln w="12700">
            <a:miter lim="400000"/>
          </a:ln>
          <a:effectLst>
            <a:outerShdw sx="100000" sy="100000" kx="0" ky="0" algn="b" rotWithShape="0" blurRad="127000" dist="76200" dir="2700000">
              <a:srgbClr val="000000">
                <a:alpha val="75000"/>
              </a:srgbClr>
            </a:outerShdw>
          </a:effectLst>
        </p:spPr>
      </p:pic>
      <p:pic>
        <p:nvPicPr>
          <p:cNvPr id="201" name="Screenshot 2024-02-08 at 15.25.54.png" descr="Screenshot 2024-02-08 at 15.25.54.png"/>
          <p:cNvPicPr>
            <a:picLocks noChangeAspect="1"/>
          </p:cNvPicPr>
          <p:nvPr/>
        </p:nvPicPr>
        <p:blipFill>
          <a:blip r:embed="rId3">
            <a:extLst/>
          </a:blip>
          <a:stretch>
            <a:fillRect/>
          </a:stretch>
        </p:blipFill>
        <p:spPr>
          <a:xfrm>
            <a:off x="1658998" y="6905249"/>
            <a:ext cx="8469759" cy="4711449"/>
          </a:xfrm>
          <a:prstGeom prst="rect">
            <a:avLst/>
          </a:prstGeom>
          <a:ln w="12700">
            <a:miter lim="400000"/>
          </a:ln>
          <a:effectLst>
            <a:outerShdw sx="100000" sy="100000" kx="0" ky="0" algn="b" rotWithShape="0" blurRad="127000" dist="76200" dir="2700000">
              <a:srgbClr val="000000">
                <a:alpha val="75000"/>
              </a:srgbClr>
            </a:outerShdw>
          </a:effectLst>
        </p:spPr>
      </p:pic>
      <p:pic>
        <p:nvPicPr>
          <p:cNvPr id="202" name="Screenshot 2024-02-08 at 15.27.03.png" descr="Screenshot 2024-02-08 at 15.27.03.png"/>
          <p:cNvPicPr>
            <a:picLocks noChangeAspect="1"/>
          </p:cNvPicPr>
          <p:nvPr/>
        </p:nvPicPr>
        <p:blipFill>
          <a:blip r:embed="rId4">
            <a:extLst/>
          </a:blip>
          <a:stretch>
            <a:fillRect/>
          </a:stretch>
        </p:blipFill>
        <p:spPr>
          <a:xfrm>
            <a:off x="14016764" y="1579922"/>
            <a:ext cx="7048501" cy="6121401"/>
          </a:xfrm>
          <a:prstGeom prst="rect">
            <a:avLst/>
          </a:prstGeom>
          <a:ln w="12700">
            <a:miter lim="400000"/>
          </a:ln>
          <a:effectLst>
            <a:outerShdw sx="100000" sy="100000" kx="0" ky="0" algn="b" rotWithShape="0" blurRad="127000" dist="76200" dir="2700000">
              <a:srgbClr val="000000">
                <a:alpha val="75000"/>
              </a:srgbClr>
            </a:outerShdw>
          </a:effectLst>
        </p:spPr>
      </p:pic>
      <p:sp>
        <p:nvSpPr>
          <p:cNvPr id="203" name="And many more.."/>
          <p:cNvSpPr txBox="1"/>
          <p:nvPr/>
        </p:nvSpPr>
        <p:spPr>
          <a:xfrm>
            <a:off x="12841573" y="9608387"/>
            <a:ext cx="5453959" cy="7222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ctr">
              <a:spcBef>
                <a:spcPts val="0"/>
              </a:spcBef>
              <a:defRPr cap="all" spc="342" sz="3800">
                <a:latin typeface="+mn-lt"/>
                <a:ea typeface="+mn-ea"/>
                <a:cs typeface="+mn-cs"/>
                <a:sym typeface="Futura"/>
              </a:defRPr>
            </a:lvl1pPr>
          </a:lstStyle>
          <a:p>
            <a:pPr/>
            <a:r>
              <a:t>And many more..</a:t>
            </a:r>
          </a:p>
        </p:txBody>
      </p:sp>
      <p:sp>
        <p:nvSpPr>
          <p:cNvPr id="204" name="Source: https://flutter.dev/showcase"/>
          <p:cNvSpPr txBox="1"/>
          <p:nvPr/>
        </p:nvSpPr>
        <p:spPr>
          <a:xfrm>
            <a:off x="15023815" y="12237677"/>
            <a:ext cx="8400543"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ctr">
              <a:spcBef>
                <a:spcPts val="0"/>
              </a:spcBef>
              <a:defRPr i="1" spc="76" sz="3800">
                <a:solidFill>
                  <a:schemeClr val="accent5">
                    <a:satOff val="-10854"/>
                    <a:lumOff val="-10463"/>
                  </a:schemeClr>
                </a:solidFill>
              </a:defRPr>
            </a:pPr>
            <a:r>
              <a:t>Source: </a:t>
            </a:r>
            <a:r>
              <a:rPr u="sng">
                <a:hlinkClick r:id="rId5" invalidUrl="" action="" tgtFrame="" tooltip="" history="1" highlightClick="0" endSnd="0"/>
              </a:rPr>
              <a:t>https://flutter.dev/showcase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One Code - All Platforms…"/>
          <p:cNvSpPr txBox="1"/>
          <p:nvPr>
            <p:ph type="body" idx="1"/>
          </p:nvPr>
        </p:nvSpPr>
        <p:spPr>
          <a:xfrm>
            <a:off x="2651093" y="2933621"/>
            <a:ext cx="20475607" cy="9423479"/>
          </a:xfrm>
          <a:prstGeom prst="rect">
            <a:avLst/>
          </a:prstGeom>
        </p:spPr>
        <p:txBody>
          <a:bodyPr/>
          <a:lstStyle/>
          <a:p>
            <a:pPr>
              <a:defRPr spc="117" sz="5900"/>
            </a:pPr>
            <a:r>
              <a:t>One Code - All Platforms</a:t>
            </a:r>
          </a:p>
          <a:p>
            <a:pPr>
              <a:defRPr spc="117" sz="5900"/>
            </a:pPr>
            <a:r>
              <a:t>Fast Development</a:t>
            </a:r>
          </a:p>
          <a:p>
            <a:pPr>
              <a:defRPr spc="117" sz="5900"/>
            </a:pPr>
            <a:r>
              <a:t>Hot - Reload</a:t>
            </a:r>
          </a:p>
          <a:p>
            <a:pPr>
              <a:defRPr spc="117" sz="5900"/>
            </a:pPr>
            <a:r>
              <a:t>Native App Similarities</a:t>
            </a:r>
          </a:p>
          <a:p>
            <a:pPr>
              <a:defRPr spc="117" sz="5900"/>
            </a:pPr>
            <a:r>
              <a:t>Low Cost</a:t>
            </a:r>
          </a:p>
        </p:txBody>
      </p:sp>
      <p:sp>
        <p:nvSpPr>
          <p:cNvPr id="207" name="Why?"/>
          <p:cNvSpPr txBox="1"/>
          <p:nvPr>
            <p:ph type="title" idx="4294967295"/>
          </p:nvPr>
        </p:nvSpPr>
        <p:spPr>
          <a:prstGeom prst="rect">
            <a:avLst/>
          </a:prstGeom>
        </p:spPr>
        <p:txBody>
          <a:bodyPr/>
          <a:lstStyle>
            <a:lvl1pPr defTabSz="557022">
              <a:defRPr spc="113" sz="5676"/>
            </a:lvl1pPr>
          </a:lstStyle>
          <a:p>
            <a:pPr/>
            <a:r>
              <a:t>Why?</a:t>
            </a:r>
          </a:p>
        </p:txBody>
      </p:sp>
      <p:sp>
        <p:nvSpPr>
          <p:cNvPr id="208" name="Text"/>
          <p:cNvSpPr txBox="1"/>
          <p:nvPr/>
        </p:nvSpPr>
        <p:spPr>
          <a:xfrm>
            <a:off x="1257300" y="1879600"/>
            <a:ext cx="21869400" cy="723900"/>
          </a:xfrm>
          <a:prstGeom prst="rect">
            <a:avLst/>
          </a:prstGeom>
          <a:ln w="12700">
            <a:miter lim="400000"/>
          </a:ln>
        </p:spPr>
        <p:txBody>
          <a:bodyPr lIns="50800" tIns="50800" rIns="50800" bIns="50800">
            <a:spAutoFit/>
          </a:bodyPr>
          <a:lstStyle/>
          <a:p>
            <a:pPr algn="ctr">
              <a:spcBef>
                <a:spcPts val="0"/>
              </a:spcBef>
              <a:defRPr cap="all" spc="342" sz="3800">
                <a:latin typeface="+mn-lt"/>
                <a:ea typeface="+mn-ea"/>
                <a:cs typeface="+mn-cs"/>
                <a:sym typeface="Futura"/>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One Code - All Platforms…"/>
          <p:cNvSpPr txBox="1"/>
          <p:nvPr>
            <p:ph type="body" idx="1"/>
          </p:nvPr>
        </p:nvSpPr>
        <p:spPr>
          <a:xfrm>
            <a:off x="2651093" y="2933621"/>
            <a:ext cx="20475607" cy="9423479"/>
          </a:xfrm>
          <a:prstGeom prst="rect">
            <a:avLst/>
          </a:prstGeom>
        </p:spPr>
        <p:txBody>
          <a:bodyPr/>
          <a:lstStyle/>
          <a:p>
            <a:pPr>
              <a:defRPr spc="117" sz="5900"/>
            </a:pPr>
            <a:r>
              <a:t>One Code - All Platforms</a:t>
            </a:r>
          </a:p>
          <a:p>
            <a:pPr>
              <a:defRPr spc="117" sz="5900"/>
            </a:pPr>
            <a:r>
              <a:t>Fast Development</a:t>
            </a:r>
          </a:p>
          <a:p>
            <a:pPr>
              <a:defRPr spc="117" sz="5900">
                <a:solidFill>
                  <a:srgbClr val="000000"/>
                </a:solidFill>
              </a:defRPr>
            </a:pPr>
            <a:r>
              <a:t>HOT - RELOAD</a:t>
            </a:r>
          </a:p>
          <a:p>
            <a:pPr>
              <a:defRPr spc="117" sz="5900"/>
            </a:pPr>
            <a:r>
              <a:t>Native App Similarities</a:t>
            </a:r>
          </a:p>
          <a:p>
            <a:pPr>
              <a:defRPr spc="117" sz="5900"/>
            </a:pPr>
            <a:r>
              <a:t>Low Cost</a:t>
            </a:r>
          </a:p>
        </p:txBody>
      </p:sp>
      <p:sp>
        <p:nvSpPr>
          <p:cNvPr id="211" name="Why?"/>
          <p:cNvSpPr txBox="1"/>
          <p:nvPr>
            <p:ph type="title" idx="4294967295"/>
          </p:nvPr>
        </p:nvSpPr>
        <p:spPr>
          <a:prstGeom prst="rect">
            <a:avLst/>
          </a:prstGeom>
        </p:spPr>
        <p:txBody>
          <a:bodyPr/>
          <a:lstStyle>
            <a:lvl1pPr defTabSz="557022">
              <a:defRPr spc="113" sz="5676"/>
            </a:lvl1pPr>
          </a:lstStyle>
          <a:p>
            <a:pPr/>
            <a:r>
              <a:t>Why?</a:t>
            </a:r>
          </a:p>
        </p:txBody>
      </p:sp>
      <p:sp>
        <p:nvSpPr>
          <p:cNvPr id="212" name="Text"/>
          <p:cNvSpPr txBox="1"/>
          <p:nvPr/>
        </p:nvSpPr>
        <p:spPr>
          <a:xfrm>
            <a:off x="1257300" y="1879600"/>
            <a:ext cx="21869400" cy="723900"/>
          </a:xfrm>
          <a:prstGeom prst="rect">
            <a:avLst/>
          </a:prstGeom>
          <a:ln w="12700">
            <a:miter lim="400000"/>
          </a:ln>
        </p:spPr>
        <p:txBody>
          <a:bodyPr lIns="50800" tIns="50800" rIns="50800" bIns="50800">
            <a:spAutoFit/>
          </a:bodyPr>
          <a:lstStyle/>
          <a:p>
            <a:pPr algn="ctr">
              <a:spcBef>
                <a:spcPts val="0"/>
              </a:spcBef>
              <a:defRPr cap="all" spc="342" sz="3800">
                <a:latin typeface="+mn-lt"/>
                <a:ea typeface="+mn-ea"/>
                <a:cs typeface="+mn-cs"/>
                <a:sym typeface="Futura"/>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Hot - Reload"/>
          <p:cNvSpPr txBox="1"/>
          <p:nvPr/>
        </p:nvSpPr>
        <p:spPr>
          <a:xfrm>
            <a:off x="7427712" y="1280166"/>
            <a:ext cx="9528577" cy="1827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80000"/>
              </a:lnSpc>
              <a:spcBef>
                <a:spcPts val="0"/>
              </a:spcBef>
              <a:defRPr cap="all" spc="209" sz="10500">
                <a:latin typeface="+mn-lt"/>
                <a:ea typeface="+mn-ea"/>
                <a:cs typeface="+mn-cs"/>
                <a:sym typeface="Futura"/>
              </a:defRPr>
            </a:lvl1pPr>
          </a:lstStyle>
          <a:p>
            <a:pPr/>
            <a:r>
              <a:t>Hot - Reload</a:t>
            </a:r>
          </a:p>
        </p:txBody>
      </p:sp>
      <p:pic>
        <p:nvPicPr>
          <p:cNvPr id="215" name="hello_world.png" descr="hello_world.png"/>
          <p:cNvPicPr>
            <a:picLocks noChangeAspect="1"/>
          </p:cNvPicPr>
          <p:nvPr/>
        </p:nvPicPr>
        <p:blipFill>
          <a:blip r:embed="rId2">
            <a:extLst/>
          </a:blip>
          <a:stretch>
            <a:fillRect/>
          </a:stretch>
        </p:blipFill>
        <p:spPr>
          <a:xfrm>
            <a:off x="6121400" y="3098800"/>
            <a:ext cx="12141200" cy="77724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15"/>
                                        </p:tgtEl>
                                        <p:attrNameLst>
                                          <p:attrName>style.visibility</p:attrName>
                                        </p:attrNameLst>
                                      </p:cBhvr>
                                      <p:to>
                                        <p:strVal val="visible"/>
                                      </p:to>
                                    </p:set>
                                    <p:animEffect filter="fade" transition="in">
                                      <p:cBhvr>
                                        <p:cTn id="7"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Hot - Reload"/>
          <p:cNvSpPr txBox="1"/>
          <p:nvPr/>
        </p:nvSpPr>
        <p:spPr>
          <a:xfrm>
            <a:off x="7427712" y="1280166"/>
            <a:ext cx="9528577" cy="1827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80000"/>
              </a:lnSpc>
              <a:spcBef>
                <a:spcPts val="0"/>
              </a:spcBef>
              <a:defRPr cap="all" spc="209" sz="10500">
                <a:latin typeface="+mn-lt"/>
                <a:ea typeface="+mn-ea"/>
                <a:cs typeface="+mn-cs"/>
                <a:sym typeface="Futura"/>
              </a:defRPr>
            </a:lvl1pPr>
          </a:lstStyle>
          <a:p>
            <a:pPr/>
            <a:r>
              <a:t>Hot - Reload</a:t>
            </a:r>
          </a:p>
        </p:txBody>
      </p:sp>
      <p:sp>
        <p:nvSpPr>
          <p:cNvPr id="218" name="Dart VM"/>
          <p:cNvSpPr/>
          <p:nvPr/>
        </p:nvSpPr>
        <p:spPr>
          <a:xfrm>
            <a:off x="4086912" y="9283864"/>
            <a:ext cx="5399535" cy="3270016"/>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a:solidFill>
                  <a:srgbClr val="FFFFFF"/>
                </a:solidFill>
                <a:latin typeface="+mn-lt"/>
                <a:ea typeface="+mn-ea"/>
                <a:cs typeface="+mn-cs"/>
                <a:sym typeface="Futura"/>
              </a:defRPr>
            </a:lvl1pPr>
          </a:lstStyle>
          <a:p>
            <a:pPr/>
            <a:r>
              <a:t>Dart VM</a:t>
            </a:r>
          </a:p>
        </p:txBody>
      </p:sp>
      <p:pic>
        <p:nvPicPr>
          <p:cNvPr id="219" name="hello_world.png" descr="hello_world.png"/>
          <p:cNvPicPr>
            <a:picLocks noChangeAspect="1"/>
          </p:cNvPicPr>
          <p:nvPr/>
        </p:nvPicPr>
        <p:blipFill>
          <a:blip r:embed="rId3">
            <a:extLst/>
          </a:blip>
          <a:stretch>
            <a:fillRect/>
          </a:stretch>
        </p:blipFill>
        <p:spPr>
          <a:xfrm>
            <a:off x="1722875" y="2528238"/>
            <a:ext cx="10127609" cy="6483365"/>
          </a:xfrm>
          <a:prstGeom prst="rect">
            <a:avLst/>
          </a:prstGeom>
          <a:ln w="12700">
            <a:miter lim="400000"/>
          </a:ln>
          <a:effectLst>
            <a:outerShdw sx="100000" sy="100000" kx="0" ky="0" algn="b" rotWithShape="0" blurRad="127000" dist="76200" dir="2700000">
              <a:srgbClr val="000000">
                <a:alpha val="75000"/>
              </a:srgbClr>
            </a:outerShdw>
          </a:effectLst>
        </p:spPr>
      </p:pic>
      <p:sp>
        <p:nvSpPr>
          <p:cNvPr id="220" name="Line"/>
          <p:cNvSpPr/>
          <p:nvPr/>
        </p:nvSpPr>
        <p:spPr>
          <a:xfrm>
            <a:off x="6857960" y="7861096"/>
            <a:ext cx="1" cy="1361461"/>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pic>
        <p:nvPicPr>
          <p:cNvPr id="221" name="Screenshot 2024-02-08 at 15.48.41.png" descr="Screenshot 2024-02-08 at 15.48.41.png"/>
          <p:cNvPicPr>
            <a:picLocks noChangeAspect="1"/>
          </p:cNvPicPr>
          <p:nvPr/>
        </p:nvPicPr>
        <p:blipFill>
          <a:blip r:embed="rId4">
            <a:extLst/>
          </a:blip>
          <a:stretch>
            <a:fillRect/>
          </a:stretch>
        </p:blipFill>
        <p:spPr>
          <a:xfrm>
            <a:off x="13876182" y="4855203"/>
            <a:ext cx="8010836" cy="532063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Hot - Reload"/>
          <p:cNvSpPr txBox="1"/>
          <p:nvPr/>
        </p:nvSpPr>
        <p:spPr>
          <a:xfrm>
            <a:off x="7427712" y="1280166"/>
            <a:ext cx="9528577" cy="1827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nSpc>
                <a:spcPct val="80000"/>
              </a:lnSpc>
              <a:spcBef>
                <a:spcPts val="0"/>
              </a:spcBef>
              <a:defRPr cap="all" spc="209" sz="10500">
                <a:latin typeface="+mn-lt"/>
                <a:ea typeface="+mn-ea"/>
                <a:cs typeface="+mn-cs"/>
                <a:sym typeface="Futura"/>
              </a:defRPr>
            </a:lvl1pPr>
          </a:lstStyle>
          <a:p>
            <a:pPr/>
            <a:r>
              <a:t>Hot - Reload</a:t>
            </a:r>
          </a:p>
        </p:txBody>
      </p:sp>
      <p:sp>
        <p:nvSpPr>
          <p:cNvPr id="224" name="Dart VM"/>
          <p:cNvSpPr/>
          <p:nvPr/>
        </p:nvSpPr>
        <p:spPr>
          <a:xfrm>
            <a:off x="4086912" y="9283864"/>
            <a:ext cx="5399535" cy="3270016"/>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cap="all">
                <a:solidFill>
                  <a:srgbClr val="FFFFFF"/>
                </a:solidFill>
                <a:latin typeface="+mn-lt"/>
                <a:ea typeface="+mn-ea"/>
                <a:cs typeface="+mn-cs"/>
                <a:sym typeface="Futura"/>
              </a:defRPr>
            </a:lvl1pPr>
          </a:lstStyle>
          <a:p>
            <a:pPr/>
            <a:r>
              <a:t>Dart VM</a:t>
            </a:r>
          </a:p>
        </p:txBody>
      </p:sp>
      <p:pic>
        <p:nvPicPr>
          <p:cNvPr id="225" name="hello_coimbatore.png" descr="hello_coimbatore.png"/>
          <p:cNvPicPr>
            <a:picLocks noChangeAspect="1"/>
          </p:cNvPicPr>
          <p:nvPr/>
        </p:nvPicPr>
        <p:blipFill>
          <a:blip r:embed="rId3">
            <a:extLst/>
          </a:blip>
          <a:stretch>
            <a:fillRect/>
          </a:stretch>
        </p:blipFill>
        <p:spPr>
          <a:xfrm>
            <a:off x="1722875" y="2528238"/>
            <a:ext cx="10127609" cy="6483365"/>
          </a:xfrm>
          <a:prstGeom prst="rect">
            <a:avLst/>
          </a:prstGeom>
          <a:ln w="12700">
            <a:miter lim="400000"/>
          </a:ln>
          <a:effectLst>
            <a:outerShdw sx="100000" sy="100000" kx="0" ky="0" algn="b" rotWithShape="0" blurRad="127000" dist="76200" dir="2700000">
              <a:srgbClr val="000000">
                <a:alpha val="75000"/>
              </a:srgbClr>
            </a:outerShdw>
          </a:effectLst>
        </p:spPr>
      </p:pic>
      <p:sp>
        <p:nvSpPr>
          <p:cNvPr id="226" name="Line"/>
          <p:cNvSpPr/>
          <p:nvPr/>
        </p:nvSpPr>
        <p:spPr>
          <a:xfrm>
            <a:off x="6857960" y="7861096"/>
            <a:ext cx="1" cy="1361461"/>
          </a:xfrm>
          <a:prstGeom prst="line">
            <a:avLst/>
          </a:prstGeom>
          <a:ln w="101600">
            <a:solidFill>
              <a:schemeClr val="accent5">
                <a:alpha val="75000"/>
              </a:schemeClr>
            </a:solidFill>
            <a:miter lim="400000"/>
            <a:tailEnd type="triangle"/>
          </a:ln>
        </p:spPr>
        <p:txBody>
          <a:bodyPr lIns="50800" tIns="50800" rIns="50800" bIns="50800" anchor="ctr"/>
          <a:lstStyle/>
          <a:p>
            <a:pPr algn="ctr">
              <a:spcBef>
                <a:spcPts val="0"/>
              </a:spcBef>
              <a:defRPr cap="all" spc="48" sz="2400">
                <a:latin typeface="+mn-lt"/>
                <a:ea typeface="+mn-ea"/>
                <a:cs typeface="+mn-cs"/>
                <a:sym typeface="Futura"/>
              </a:defRPr>
            </a:pPr>
          </a:p>
        </p:txBody>
      </p:sp>
      <p:pic>
        <p:nvPicPr>
          <p:cNvPr id="227" name="Screenshot 2024-02-08 at 15.48.41.png" descr="Screenshot 2024-02-08 at 15.48.41.png"/>
          <p:cNvPicPr>
            <a:picLocks noChangeAspect="1"/>
          </p:cNvPicPr>
          <p:nvPr/>
        </p:nvPicPr>
        <p:blipFill>
          <a:blip r:embed="rId4">
            <a:extLst/>
          </a:blip>
          <a:stretch>
            <a:fillRect/>
          </a:stretch>
        </p:blipFill>
        <p:spPr>
          <a:xfrm>
            <a:off x="13876182" y="4855203"/>
            <a:ext cx="8010836" cy="532063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26"/>
                                        </p:tgtEl>
                                        <p:attrNameLst>
                                          <p:attrName>style.visibility</p:attrName>
                                        </p:attrNameLst>
                                      </p:cBhvr>
                                      <p:to>
                                        <p:strVal val="visible"/>
                                      </p:to>
                                    </p:set>
                                    <p:anim calcmode="lin" valueType="num">
                                      <p:cBhvr>
                                        <p:cTn id="7" dur="2500" fill="hold"/>
                                        <p:tgtEl>
                                          <p:spTgt spid="226"/>
                                        </p:tgtEl>
                                        <p:attrNameLst>
                                          <p:attrName>ppt_w</p:attrName>
                                        </p:attrNameLst>
                                      </p:cBhvr>
                                      <p:tavLst>
                                        <p:tav tm="0">
                                          <p:val>
                                            <p:fltVal val="0"/>
                                          </p:val>
                                        </p:tav>
                                        <p:tav tm="100000">
                                          <p:val>
                                            <p:strVal val="#ppt_w"/>
                                          </p:val>
                                        </p:tav>
                                      </p:tavLst>
                                    </p:anim>
                                    <p:anim calcmode="lin" valueType="num">
                                      <p:cBhvr>
                                        <p:cTn id="8" dur="2500" fill="hold"/>
                                        <p:tgtEl>
                                          <p:spTgt spid="2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6" grpId="1"/>
    </p:bldLst>
  </p:timing>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647700" rtl="0" fontAlgn="auto" latinLnBrk="0" hangingPunct="0">
          <a:lnSpc>
            <a:spcPct val="100000"/>
          </a:lnSpc>
          <a:spcBef>
            <a:spcPts val="4800"/>
          </a:spcBef>
          <a:spcAft>
            <a:spcPts val="0"/>
          </a:spcAft>
          <a:buClrTx/>
          <a:buSzTx/>
          <a:buFontTx/>
          <a:buNone/>
          <a:tabLst/>
          <a:defRPr b="0" baseline="0" cap="none" i="0" spc="84" strike="noStrike" sz="42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647700" rtl="0" fontAlgn="auto" latinLnBrk="0" hangingPunct="0">
          <a:lnSpc>
            <a:spcPct val="100000"/>
          </a:lnSpc>
          <a:spcBef>
            <a:spcPts val="4800"/>
          </a:spcBef>
          <a:spcAft>
            <a:spcPts val="0"/>
          </a:spcAft>
          <a:buClrTx/>
          <a:buSzTx/>
          <a:buFontTx/>
          <a:buNone/>
          <a:tabLst/>
          <a:defRPr b="0" baseline="0" cap="none" i="0" spc="84" strike="noStrike" sz="42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